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95"/>
  </p:notesMasterIdLst>
  <p:handoutMasterIdLst>
    <p:handoutMasterId r:id="rId96"/>
  </p:handoutMasterIdLst>
  <p:sldIdLst>
    <p:sldId id="1179" r:id="rId3"/>
    <p:sldId id="1220" r:id="rId4"/>
    <p:sldId id="1221" r:id="rId5"/>
    <p:sldId id="1222" r:id="rId6"/>
    <p:sldId id="1223" r:id="rId7"/>
    <p:sldId id="1224" r:id="rId8"/>
    <p:sldId id="1225" r:id="rId9"/>
    <p:sldId id="1226" r:id="rId10"/>
    <p:sldId id="1227" r:id="rId11"/>
    <p:sldId id="1228" r:id="rId12"/>
    <p:sldId id="1229" r:id="rId13"/>
    <p:sldId id="1230" r:id="rId14"/>
    <p:sldId id="1231" r:id="rId15"/>
    <p:sldId id="1232" r:id="rId16"/>
    <p:sldId id="1234" r:id="rId17"/>
    <p:sldId id="1235" r:id="rId18"/>
    <p:sldId id="1236" r:id="rId19"/>
    <p:sldId id="1257" r:id="rId20"/>
    <p:sldId id="1249" r:id="rId21"/>
    <p:sldId id="1250" r:id="rId22"/>
    <p:sldId id="1251" r:id="rId23"/>
    <p:sldId id="1237" r:id="rId24"/>
    <p:sldId id="1238" r:id="rId25"/>
    <p:sldId id="1258" r:id="rId26"/>
    <p:sldId id="978" r:id="rId27"/>
    <p:sldId id="979" r:id="rId28"/>
    <p:sldId id="1276" r:id="rId29"/>
    <p:sldId id="767" r:id="rId30"/>
    <p:sldId id="1274" r:id="rId31"/>
    <p:sldId id="1277" r:id="rId32"/>
    <p:sldId id="1278" r:id="rId33"/>
    <p:sldId id="1185" r:id="rId34"/>
    <p:sldId id="1269" r:id="rId35"/>
    <p:sldId id="1270" r:id="rId36"/>
    <p:sldId id="1215" r:id="rId37"/>
    <p:sldId id="1272" r:id="rId38"/>
    <p:sldId id="1273" r:id="rId39"/>
    <p:sldId id="1252" r:id="rId40"/>
    <p:sldId id="1211" r:id="rId41"/>
    <p:sldId id="1194" r:id="rId42"/>
    <p:sldId id="1195" r:id="rId43"/>
    <p:sldId id="1196" r:id="rId44"/>
    <p:sldId id="1197" r:id="rId45"/>
    <p:sldId id="1198" r:id="rId46"/>
    <p:sldId id="1199" r:id="rId47"/>
    <p:sldId id="1200" r:id="rId48"/>
    <p:sldId id="1201" r:id="rId49"/>
    <p:sldId id="1202" r:id="rId50"/>
    <p:sldId id="1203" r:id="rId51"/>
    <p:sldId id="1204" r:id="rId52"/>
    <p:sldId id="1205" r:id="rId53"/>
    <p:sldId id="1206" r:id="rId54"/>
    <p:sldId id="1207" r:id="rId55"/>
    <p:sldId id="1208" r:id="rId56"/>
    <p:sldId id="1187" r:id="rId57"/>
    <p:sldId id="1259" r:id="rId58"/>
    <p:sldId id="1209" r:id="rId59"/>
    <p:sldId id="1280" r:id="rId60"/>
    <p:sldId id="1281" r:id="rId61"/>
    <p:sldId id="1282" r:id="rId62"/>
    <p:sldId id="1329" r:id="rId63"/>
    <p:sldId id="1291" r:id="rId64"/>
    <p:sldId id="1293" r:id="rId65"/>
    <p:sldId id="1294" r:id="rId66"/>
    <p:sldId id="1295" r:id="rId67"/>
    <p:sldId id="1296" r:id="rId68"/>
    <p:sldId id="1297" r:id="rId69"/>
    <p:sldId id="1298" r:id="rId70"/>
    <p:sldId id="1299" r:id="rId71"/>
    <p:sldId id="1300" r:id="rId72"/>
    <p:sldId id="1301" r:id="rId73"/>
    <p:sldId id="1302" r:id="rId74"/>
    <p:sldId id="1305" r:id="rId75"/>
    <p:sldId id="1306" r:id="rId76"/>
    <p:sldId id="1307" r:id="rId77"/>
    <p:sldId id="1308" r:id="rId78"/>
    <p:sldId id="1309" r:id="rId79"/>
    <p:sldId id="1310" r:id="rId80"/>
    <p:sldId id="1311" r:id="rId81"/>
    <p:sldId id="1312" r:id="rId82"/>
    <p:sldId id="1313" r:id="rId83"/>
    <p:sldId id="1315" r:id="rId84"/>
    <p:sldId id="1316" r:id="rId85"/>
    <p:sldId id="1317" r:id="rId86"/>
    <p:sldId id="1319" r:id="rId87"/>
    <p:sldId id="1320" r:id="rId88"/>
    <p:sldId id="1321" r:id="rId89"/>
    <p:sldId id="1324" r:id="rId90"/>
    <p:sldId id="1325" r:id="rId91"/>
    <p:sldId id="1326" r:id="rId92"/>
    <p:sldId id="1327" r:id="rId93"/>
    <p:sldId id="1328" r:id="rId9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ED6"/>
    <a:srgbClr val="663300"/>
    <a:srgbClr val="FFFFFF"/>
    <a:srgbClr val="E21837"/>
    <a:srgbClr val="05A2B7"/>
    <a:srgbClr val="336699"/>
    <a:srgbClr val="182F47"/>
    <a:srgbClr val="000000"/>
    <a:srgbClr val="DDDDDD"/>
    <a:srgbClr val="EAEAE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926" autoAdjust="0"/>
    <p:restoredTop sz="86767" autoAdjust="0"/>
  </p:normalViewPr>
  <p:slideViewPr>
    <p:cSldViewPr snapToGrid="0">
      <p:cViewPr varScale="1">
        <p:scale>
          <a:sx n="68" d="100"/>
          <a:sy n="68" d="100"/>
        </p:scale>
        <p:origin x="-1212" y="-90"/>
      </p:cViewPr>
      <p:guideLst>
        <p:guide orient="horz" pos="2160"/>
        <p:guide pos="2880"/>
      </p:guideLst>
    </p:cSldViewPr>
  </p:slideViewPr>
  <p:outlineViewPr>
    <p:cViewPr>
      <p:scale>
        <a:sx n="33" d="100"/>
        <a:sy n="33" d="100"/>
      </p:scale>
      <p:origin x="0" y="48852"/>
    </p:cViewPr>
  </p:outlineViewPr>
  <p:notesTextViewPr>
    <p:cViewPr>
      <p:scale>
        <a:sx n="100" d="100"/>
        <a:sy n="100" d="100"/>
      </p:scale>
      <p:origin x="0" y="0"/>
    </p:cViewPr>
  </p:notesTextViewPr>
  <p:sorterViewPr>
    <p:cViewPr>
      <p:scale>
        <a:sx n="75" d="100"/>
        <a:sy n="75" d="100"/>
      </p:scale>
      <p:origin x="0" y="12936"/>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AU"/>
          </a:p>
        </p:txBody>
      </p:sp>
      <p:sp>
        <p:nvSpPr>
          <p:cNvPr id="140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AU"/>
          </a:p>
        </p:txBody>
      </p:sp>
      <p:sp>
        <p:nvSpPr>
          <p:cNvPr id="140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AU"/>
          </a:p>
        </p:txBody>
      </p:sp>
      <p:sp>
        <p:nvSpPr>
          <p:cNvPr id="140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3398C95-5391-4712-BA50-BEDFB99BEC86}" type="slidenum">
              <a:rPr lang="en-AU"/>
              <a:pPr>
                <a:defRPr/>
              </a:pPr>
              <a:t>‹#›</a:t>
            </a:fld>
            <a:endParaRPr lang="en-A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1E62960D-D1C7-45B8-AD52-502EAF17DE7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pPr>
              <a:defRPr/>
            </a:pPr>
            <a:fld id="{1E62960D-D1C7-45B8-AD52-502EAF17DE75}"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2E4CF-B577-4F50-9BDB-D12F8843191B}" type="slidenum">
              <a:rPr lang="en-US"/>
              <a:pPr/>
              <a:t>28</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2E4CF-B577-4F50-9BDB-D12F8843191B}" type="slidenum">
              <a:rPr lang="en-US"/>
              <a:pPr/>
              <a:t>29</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2E4CF-B577-4F50-9BDB-D12F8843191B}" type="slidenum">
              <a:rPr lang="en-US"/>
              <a:pPr/>
              <a:t>30</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p:txBody>
          <a:bodyPr wrap="square" numCol="1" anchor="t" anchorCtr="0" compatLnSpc="1">
            <a:prstTxWarp prst="textNoShape">
              <a:avLst/>
            </a:prstTxWarp>
            <a:normAutofit fontScale="92500"/>
          </a:bodyPr>
          <a:lstStyle/>
          <a:p>
            <a:pPr eaLnBrk="1" hangingPunct="1">
              <a:spcBef>
                <a:spcPct val="0"/>
              </a:spcBef>
              <a:defRPr/>
            </a:pPr>
            <a:r>
              <a:rPr lang="en-US" dirty="0" smtClean="0"/>
              <a:t>The Charles </a:t>
            </a:r>
            <a:r>
              <a:rPr lang="en-US" dirty="0" err="1" smtClean="0"/>
              <a:t>Harpur</a:t>
            </a:r>
            <a:r>
              <a:rPr lang="en-US" dirty="0" smtClean="0"/>
              <a:t> Critical archive shows Heurist managing the complexity of scholarly critical editions.</a:t>
            </a:r>
          </a:p>
          <a:p>
            <a:pPr eaLnBrk="1" hangingPunct="1">
              <a:spcBef>
                <a:spcPct val="0"/>
              </a:spcBef>
              <a:defRPr/>
            </a:pPr>
            <a:endParaRPr lang="en-US" dirty="0" smtClean="0"/>
          </a:p>
          <a:p>
            <a:pPr eaLnBrk="1" hangingPunct="1">
              <a:spcBef>
                <a:spcPct val="0"/>
              </a:spcBef>
              <a:defRPr/>
            </a:pPr>
            <a:r>
              <a:rPr lang="en-US" dirty="0" err="1" smtClean="0"/>
              <a:t>Harpur</a:t>
            </a:r>
            <a:r>
              <a:rPr lang="en-US" dirty="0" smtClean="0"/>
              <a:t> is regarded as the first Australian born poet in the colonial period. The corpus of his work runs to several thousand individual works bound in several manuscripts.</a:t>
            </a:r>
          </a:p>
          <a:p>
            <a:pPr eaLnBrk="1" hangingPunct="1">
              <a:spcBef>
                <a:spcPct val="0"/>
              </a:spcBef>
              <a:defRPr/>
            </a:pPr>
            <a:endParaRPr lang="en-US" dirty="0" smtClean="0"/>
          </a:p>
          <a:p>
            <a:pPr marL="228600" indent="-228600" eaLnBrk="1" hangingPunct="1">
              <a:spcBef>
                <a:spcPct val="0"/>
              </a:spcBef>
              <a:buFont typeface="+mj-lt"/>
              <a:buAutoNum type="arabicPeriod"/>
              <a:defRPr/>
            </a:pPr>
            <a:r>
              <a:rPr lang="en-US" dirty="0" smtClean="0"/>
              <a:t>Opening one of the manuscript records presents the viewer with an array of page openings. </a:t>
            </a:r>
          </a:p>
          <a:p>
            <a:pPr marL="228600" indent="-228600" eaLnBrk="1" hangingPunct="1">
              <a:spcBef>
                <a:spcPct val="0"/>
              </a:spcBef>
              <a:buFont typeface="+mj-lt"/>
              <a:buAutoNum type="arabicPeriod"/>
              <a:defRPr/>
            </a:pPr>
            <a:r>
              <a:rPr lang="en-US" dirty="0" smtClean="0"/>
              <a:t>Selecting the custom Page Openings template from the Report View allows selections of these page openings to be explored in detail</a:t>
            </a:r>
          </a:p>
          <a:p>
            <a:pPr marL="228600" indent="-228600" eaLnBrk="1" hangingPunct="1">
              <a:spcBef>
                <a:spcPct val="0"/>
              </a:spcBef>
              <a:buFont typeface="+mj-lt"/>
              <a:buAutoNum type="arabicPeriod"/>
              <a:defRPr/>
            </a:pPr>
            <a:r>
              <a:rPr lang="en-US" dirty="0" smtClean="0"/>
              <a:t>If a particular page opening is selected to a new window and the Single Page template is selected the viewer can focus his or her studies on one particular work. Here the researcher has selected Singe Page template to better view the original page image.</a:t>
            </a:r>
          </a:p>
          <a:p>
            <a:pPr marL="228600" indent="-228600" eaLnBrk="1" hangingPunct="1">
              <a:spcBef>
                <a:spcPct val="0"/>
              </a:spcBef>
              <a:buFont typeface="+mj-lt"/>
              <a:buAutoNum type="arabicPeriod"/>
              <a:defRPr/>
            </a:pPr>
            <a:r>
              <a:rPr lang="en-US" dirty="0" smtClean="0"/>
              <a:t>Related to this page opening are a full transcription record stored in TEI encoding and a Version record (based around the idea of an “Expression” as defined in CIDOC CRM Functional Requirements for Bibliographic Records) .</a:t>
            </a:r>
          </a:p>
          <a:p>
            <a:pPr marL="228600" indent="-228600" eaLnBrk="1" hangingPunct="1">
              <a:spcBef>
                <a:spcPct val="0"/>
              </a:spcBef>
              <a:buFont typeface="+mj-lt"/>
              <a:buAutoNum type="arabicPeriod"/>
              <a:defRPr/>
            </a:pPr>
            <a:r>
              <a:rPr lang="en-US" dirty="0" smtClean="0"/>
              <a:t>The viewer can click to the special tab and select the TEI Fragment View which invokes an XSL transform on the underlying XML document allowing the transcription to be easily read. (Note that this is a dynamically rendered fragment of the entire manuscript transcription)</a:t>
            </a:r>
          </a:p>
          <a:p>
            <a:pPr marL="228600" indent="-228600" eaLnBrk="1" hangingPunct="1">
              <a:spcBef>
                <a:spcPct val="0"/>
              </a:spcBef>
              <a:buFont typeface="+mj-lt"/>
              <a:buAutoNum type="arabicPeriod"/>
              <a:defRPr/>
            </a:pPr>
            <a:r>
              <a:rPr lang="en-US" dirty="0" smtClean="0"/>
              <a:t>Further down the chain of relations is the Work record which references several other versions of this piece of prose.</a:t>
            </a:r>
          </a:p>
          <a:p>
            <a:pPr marL="228600" indent="-228600" eaLnBrk="1" hangingPunct="1">
              <a:spcBef>
                <a:spcPct val="0"/>
              </a:spcBef>
              <a:buFont typeface="+mj-lt"/>
              <a:buAutoNum type="arabicPeriod"/>
              <a:defRPr/>
            </a:pPr>
            <a:r>
              <a:rPr lang="en-US" dirty="0" smtClean="0"/>
              <a:t>The viewer can choose to open one of these version records to see more detail – in this case  the original Newspaper Article record which references a PDF</a:t>
            </a:r>
          </a:p>
        </p:txBody>
      </p:sp>
      <p:sp>
        <p:nvSpPr>
          <p:cNvPr id="15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1DCC55B-A3E2-4D70-908C-38ADF91EEB67}" type="slidenum">
              <a:rPr lang="en-AU" smtClean="0"/>
              <a:pPr/>
              <a:t>35</a:t>
            </a:fld>
            <a:endParaRPr lang="en-A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1E62960D-D1C7-45B8-AD52-502EAF17DE75}" type="slidenum">
              <a:rPr lang="en-US" smtClean="0"/>
              <a:pPr>
                <a:defRPr/>
              </a:pPr>
              <a:t>36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1E62960D-D1C7-45B8-AD52-502EAF17DE75}" type="slidenum">
              <a:rPr lang="en-US" smtClean="0"/>
              <a:pPr>
                <a:defRPr/>
              </a:pPr>
              <a:t>37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pPr>
              <a:defRPr/>
            </a:pPr>
            <a:fld id="{D65D0D8E-EFFE-4296-AE53-CF75AE096D9C}" type="slidenum">
              <a:rPr lang="en-AU" smtClean="0"/>
              <a:pPr>
                <a:defRPr/>
              </a:pPr>
              <a:t>62</a:t>
            </a:fld>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GIS</a:t>
            </a:r>
            <a:r>
              <a:rPr lang="en-AU" baseline="0" dirty="0" smtClean="0"/>
              <a:t> plans</a:t>
            </a:r>
            <a:endParaRPr lang="en-AU" dirty="0"/>
          </a:p>
        </p:txBody>
      </p:sp>
      <p:sp>
        <p:nvSpPr>
          <p:cNvPr id="4" name="Slide Number Placeholder 3"/>
          <p:cNvSpPr>
            <a:spLocks noGrp="1"/>
          </p:cNvSpPr>
          <p:nvPr>
            <p:ph type="sldNum" sz="quarter" idx="10"/>
          </p:nvPr>
        </p:nvSpPr>
        <p:spPr/>
        <p:txBody>
          <a:bodyPr/>
          <a:lstStyle/>
          <a:p>
            <a:pPr>
              <a:defRPr/>
            </a:pPr>
            <a:fld id="{A13D13B1-4A01-4847-91CF-2D6CCB0AB024}" type="slidenum">
              <a:rPr lang="en-AU" smtClean="0"/>
              <a:pPr>
                <a:defRPr/>
              </a:pPr>
              <a:t>64</a:t>
            </a:fld>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Architectural</a:t>
            </a:r>
            <a:r>
              <a:rPr lang="en-AU" baseline="0" dirty="0" smtClean="0"/>
              <a:t> phasing based on wall abutments = social negotiation between families in different housing quarters</a:t>
            </a:r>
            <a:endParaRPr lang="en-AU" dirty="0"/>
          </a:p>
        </p:txBody>
      </p:sp>
      <p:sp>
        <p:nvSpPr>
          <p:cNvPr id="4" name="Slide Number Placeholder 3"/>
          <p:cNvSpPr>
            <a:spLocks noGrp="1"/>
          </p:cNvSpPr>
          <p:nvPr>
            <p:ph type="sldNum" sz="quarter" idx="10"/>
          </p:nvPr>
        </p:nvSpPr>
        <p:spPr/>
        <p:txBody>
          <a:bodyPr/>
          <a:lstStyle/>
          <a:p>
            <a:pPr>
              <a:defRPr/>
            </a:pPr>
            <a:fld id="{A13D13B1-4A01-4847-91CF-2D6CCB0AB024}" type="slidenum">
              <a:rPr lang="en-AU" smtClean="0"/>
              <a:pPr>
                <a:defRPr/>
              </a:pPr>
              <a:t>65</a:t>
            </a:fld>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Replace with new J15 artefacts – update thumbnail for horizon</a:t>
            </a:r>
            <a:r>
              <a:rPr lang="en-AU" baseline="0" dirty="0" smtClean="0"/>
              <a:t> so it fits better</a:t>
            </a:r>
            <a:endParaRPr lang="en-AU" dirty="0"/>
          </a:p>
        </p:txBody>
      </p:sp>
      <p:sp>
        <p:nvSpPr>
          <p:cNvPr id="4" name="Slide Number Placeholder 3"/>
          <p:cNvSpPr>
            <a:spLocks noGrp="1"/>
          </p:cNvSpPr>
          <p:nvPr>
            <p:ph type="sldNum" sz="quarter" idx="10"/>
          </p:nvPr>
        </p:nvSpPr>
        <p:spPr/>
        <p:txBody>
          <a:bodyPr/>
          <a:lstStyle/>
          <a:p>
            <a:pPr>
              <a:defRPr/>
            </a:pPr>
            <a:fld id="{A13D13B1-4A01-4847-91CF-2D6CCB0AB024}" type="slidenum">
              <a:rPr lang="en-AU" smtClean="0"/>
              <a:pPr>
                <a:defRPr/>
              </a:pPr>
              <a:t>72</a:t>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smtClean="0"/>
          </a:p>
        </p:txBody>
      </p:sp>
      <p:sp>
        <p:nvSpPr>
          <p:cNvPr id="46084" name="Slide Number Placeholder 3"/>
          <p:cNvSpPr>
            <a:spLocks noGrp="1"/>
          </p:cNvSpPr>
          <p:nvPr>
            <p:ph type="sldNum" sz="quarter" idx="5"/>
          </p:nvPr>
        </p:nvSpPr>
        <p:spPr>
          <a:noFill/>
        </p:spPr>
        <p:txBody>
          <a:bodyPr/>
          <a:lstStyle/>
          <a:p>
            <a:fld id="{7C917E67-9004-4233-89B6-1EAFB107AAC3}" type="slidenum">
              <a:rPr lang="en-US" smtClean="0"/>
              <a:pPr/>
              <a:t>22</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8F4761-7883-4257-B45C-285535FD7769}" type="slidenum">
              <a:rPr lang="en-US"/>
              <a:pPr/>
              <a:t>25</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We did the back end database and map data – we did not do the voice-overs for the videos – so we got second billing after Hugo Weaving</a:t>
            </a:r>
            <a:r>
              <a:rPr lang="en-AU" baseline="0" dirty="0" smtClean="0"/>
              <a:t> and Lucy Bell. </a:t>
            </a:r>
            <a:r>
              <a:rPr lang="en-AU" baseline="0" dirty="0" err="1" smtClean="0"/>
              <a:t>AFI</a:t>
            </a:r>
            <a:r>
              <a:rPr lang="en-AU" baseline="0" dirty="0" smtClean="0"/>
              <a:t> award.</a:t>
            </a:r>
            <a:endParaRPr lang="en-AU" dirty="0"/>
          </a:p>
        </p:txBody>
      </p:sp>
      <p:sp>
        <p:nvSpPr>
          <p:cNvPr id="4" name="Slide Number Placeholder 3"/>
          <p:cNvSpPr>
            <a:spLocks noGrp="1"/>
          </p:cNvSpPr>
          <p:nvPr>
            <p:ph type="sldNum" sz="quarter" idx="10"/>
          </p:nvPr>
        </p:nvSpPr>
        <p:spPr/>
        <p:txBody>
          <a:bodyPr/>
          <a:lstStyle/>
          <a:p>
            <a:pPr>
              <a:defRPr/>
            </a:pPr>
            <a:fld id="{1E62960D-D1C7-45B8-AD52-502EAF17DE75}" type="slidenum">
              <a:rPr lang="en-US" smtClean="0"/>
              <a:pPr>
                <a:defRPr/>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2E4CF-B577-4F50-9BDB-D12F8843191B}" type="slidenum">
              <a:rPr lang="en-US"/>
              <a:pPr/>
              <a:t>27</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2130425"/>
            <a:ext cx="7772400" cy="1470025"/>
          </a:xfrm>
        </p:spPr>
        <p:txBody>
          <a:bodyPr/>
          <a:lstStyle>
            <a:lvl1pPr>
              <a:defRPr>
                <a:effectLst/>
              </a:defRPr>
            </a:lvl1pPr>
          </a:lstStyle>
          <a:p>
            <a:r>
              <a:rPr lang="en-US" smtClean="0"/>
              <a:t>Click to edit Master title style</a:t>
            </a:r>
            <a:endParaRPr lang="en-US" dirty="0"/>
          </a:p>
        </p:txBody>
      </p:sp>
      <p:sp>
        <p:nvSpPr>
          <p:cNvPr id="2048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solidFill>
                  <a:srgbClr val="05A2B7"/>
                </a:solidFill>
              </a:defRPr>
            </a:lvl1pPr>
          </a:lstStyle>
          <a:p>
            <a:r>
              <a:rPr lang="en-US" smtClean="0"/>
              <a:t>Click to edit Master subtitle style</a:t>
            </a:r>
            <a:endParaRPr lang="en-US" dirty="0"/>
          </a:p>
        </p:txBody>
      </p:sp>
      <p:sp>
        <p:nvSpPr>
          <p:cNvPr id="15" name="Rectangle 9"/>
          <p:cNvSpPr>
            <a:spLocks noChangeArrowheads="1"/>
          </p:cNvSpPr>
          <p:nvPr userDrawn="1"/>
        </p:nvSpPr>
        <p:spPr bwMode="auto">
          <a:xfrm>
            <a:off x="0" y="6597650"/>
            <a:ext cx="9144000" cy="260350"/>
          </a:xfrm>
          <a:prstGeom prst="rect">
            <a:avLst/>
          </a:prstGeom>
          <a:gradFill flip="none" rotWithShape="1">
            <a:gsLst>
              <a:gs pos="0">
                <a:schemeClr val="bg1"/>
              </a:gs>
              <a:gs pos="100000">
                <a:schemeClr val="tx1">
                  <a:lumMod val="75000"/>
                  <a:lumOff val="25000"/>
                </a:schemeClr>
              </a:gs>
            </a:gsLst>
            <a:lin ang="5400000" scaled="1"/>
            <a:tileRect/>
          </a:gradFill>
          <a:ln w="9525">
            <a:noFill/>
            <a:miter lim="800000"/>
            <a:headEnd/>
            <a:tailEnd/>
          </a:ln>
          <a:effectLst/>
        </p:spPr>
        <p:txBody>
          <a:bodyPr wrap="none" anchor="ctr"/>
          <a:lstStyle/>
          <a:p>
            <a:pPr algn="ctr">
              <a:defRPr/>
            </a:pPr>
            <a:endParaRPr lang="en-AU"/>
          </a:p>
        </p:txBody>
      </p:sp>
      <p:sp>
        <p:nvSpPr>
          <p:cNvPr id="16" name="Rectangle 9"/>
          <p:cNvSpPr>
            <a:spLocks noChangeArrowheads="1"/>
          </p:cNvSpPr>
          <p:nvPr userDrawn="1"/>
        </p:nvSpPr>
        <p:spPr bwMode="auto">
          <a:xfrm>
            <a:off x="1" y="0"/>
            <a:ext cx="9144000" cy="765175"/>
          </a:xfrm>
          <a:prstGeom prst="rect">
            <a:avLst/>
          </a:prstGeom>
          <a:solidFill>
            <a:srgbClr val="06BED6"/>
          </a:solidFill>
          <a:ln w="9525">
            <a:noFill/>
            <a:miter lim="800000"/>
            <a:headEnd/>
            <a:tailEnd/>
          </a:ln>
          <a:effectLst/>
        </p:spPr>
        <p:txBody>
          <a:bodyPr wrap="none" anchor="ctr"/>
          <a:lstStyle/>
          <a:p>
            <a:pPr algn="ctr">
              <a:defRPr/>
            </a:pPr>
            <a:endParaRPr lang="en-AU"/>
          </a:p>
        </p:txBody>
      </p:sp>
      <p:sp>
        <p:nvSpPr>
          <p:cNvPr id="12" name="Rectangle 11"/>
          <p:cNvSpPr/>
          <p:nvPr userDrawn="1"/>
        </p:nvSpPr>
        <p:spPr>
          <a:xfrm>
            <a:off x="0" y="0"/>
            <a:ext cx="1762125" cy="762000"/>
          </a:xfrm>
          <a:prstGeom prst="rect">
            <a:avLst/>
          </a:prstGeom>
          <a:solidFill>
            <a:srgbClr val="E21837"/>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descr="USY_MB1_CMYK_Reversed_Standard_Logo.eps"/>
          <p:cNvPicPr/>
          <p:nvPr userDrawn="1"/>
        </p:nvPicPr>
        <p:blipFill>
          <a:blip r:embed="rId2" cstate="print"/>
          <a:stretch>
            <a:fillRect/>
          </a:stretch>
        </p:blipFill>
        <p:spPr>
          <a:xfrm>
            <a:off x="86385" y="93031"/>
            <a:ext cx="1577500" cy="54990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6AB3BE6F-68D9-4953-B29A-68B0E6BA22E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77DDD27-82BD-486D-B903-CFAD2E9EF8E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AA1EFF2-28D2-4537-8F28-F40FFF7F469B}"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Title Slide + IMAGE">
    <p:spTree>
      <p:nvGrpSpPr>
        <p:cNvPr id="1" name=""/>
        <p:cNvGrpSpPr/>
        <p:nvPr/>
      </p:nvGrpSpPr>
      <p:grpSpPr>
        <a:xfrm>
          <a:off x="0" y="0"/>
          <a:ext cx="0" cy="0"/>
          <a:chOff x="0" y="0"/>
          <a:chExt cx="0" cy="0"/>
        </a:xfrm>
      </p:grpSpPr>
      <p:grpSp>
        <p:nvGrpSpPr>
          <p:cNvPr id="13" name="Group 12"/>
          <p:cNvGrpSpPr/>
          <p:nvPr userDrawn="1"/>
        </p:nvGrpSpPr>
        <p:grpSpPr>
          <a:xfrm>
            <a:off x="271877" y="5734928"/>
            <a:ext cx="1612106" cy="789289"/>
            <a:chOff x="261938" y="5715016"/>
            <a:chExt cx="1612106" cy="789289"/>
          </a:xfrm>
        </p:grpSpPr>
        <p:sp>
          <p:nvSpPr>
            <p:cNvPr id="16" name="Rectangle 15"/>
            <p:cNvSpPr/>
            <p:nvPr userDrawn="1"/>
          </p:nvSpPr>
          <p:spPr>
            <a:xfrm flipH="1">
              <a:off x="261938" y="5715016"/>
              <a:ext cx="1612106" cy="789289"/>
            </a:xfrm>
            <a:prstGeom prst="rect">
              <a:avLst/>
            </a:prstGeom>
            <a:solidFill>
              <a:srgbClr val="E2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sp>
        <p:nvSpPr>
          <p:cNvPr id="8" name="Rectangle 7"/>
          <p:cNvSpPr/>
          <p:nvPr userDrawn="1"/>
        </p:nvSpPr>
        <p:spPr bwMode="invGray">
          <a:xfrm>
            <a:off x="0" y="0"/>
            <a:ext cx="9144000" cy="3429000"/>
          </a:xfrm>
          <a:prstGeom prst="rect">
            <a:avLst/>
          </a:prstGeom>
          <a:solidFill>
            <a:srgbClr val="06B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userDrawn="1">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4"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5"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pic>
        <p:nvPicPr>
          <p:cNvPr id="12" name="Picture 11" descr="postcard-low2.jpg"/>
          <p:cNvPicPr>
            <a:picLocks noChangeAspect="1"/>
          </p:cNvPicPr>
          <p:nvPr userDrawn="1"/>
        </p:nvPicPr>
        <p:blipFill>
          <a:blip r:embed="rId3" cstate="print"/>
          <a:stretch>
            <a:fillRect/>
          </a:stretch>
        </p:blipFill>
        <p:spPr>
          <a:xfrm>
            <a:off x="0" y="3322067"/>
            <a:ext cx="9144000" cy="353593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ection">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76469" y="3548678"/>
            <a:ext cx="7772400" cy="1470025"/>
          </a:xfrm>
        </p:spPr>
        <p:txBody>
          <a:bodyPr/>
          <a:lstStyle>
            <a:lvl1pPr>
              <a:defRPr sz="2800">
                <a:effectLst/>
              </a:defRPr>
            </a:lvl1pPr>
          </a:lstStyle>
          <a:p>
            <a:r>
              <a:rPr lang="en-US" smtClean="0"/>
              <a:t>Click to edit Master title style</a:t>
            </a:r>
            <a:endParaRPr lang="en-US" dirty="0"/>
          </a:p>
        </p:txBody>
      </p:sp>
      <p:sp>
        <p:nvSpPr>
          <p:cNvPr id="20483" name="Rectangle 3"/>
          <p:cNvSpPr>
            <a:spLocks noGrp="1" noChangeArrowheads="1"/>
          </p:cNvSpPr>
          <p:nvPr>
            <p:ph type="subTitle" idx="1"/>
          </p:nvPr>
        </p:nvSpPr>
        <p:spPr>
          <a:xfrm>
            <a:off x="1212980" y="2761860"/>
            <a:ext cx="6400800" cy="581609"/>
          </a:xfrm>
        </p:spPr>
        <p:txBody>
          <a:bodyPr/>
          <a:lstStyle>
            <a:lvl1pPr marL="0" indent="0" algn="ctr">
              <a:buFont typeface="Wingdings" pitchFamily="2" charset="2"/>
              <a:buNone/>
              <a:defRPr sz="2400">
                <a:solidFill>
                  <a:srgbClr val="05A2B7"/>
                </a:solidFill>
              </a:defRPr>
            </a:lvl1pPr>
          </a:lstStyle>
          <a:p>
            <a:r>
              <a:rPr lang="en-US" smtClean="0"/>
              <a:t>Click to edit Master subtitle style</a:t>
            </a:r>
            <a:endParaRPr lang="en-US" dirty="0"/>
          </a:p>
        </p:txBody>
      </p:sp>
      <p:sp>
        <p:nvSpPr>
          <p:cNvPr id="15" name="Rectangle 9"/>
          <p:cNvSpPr>
            <a:spLocks noChangeArrowheads="1"/>
          </p:cNvSpPr>
          <p:nvPr userDrawn="1"/>
        </p:nvSpPr>
        <p:spPr bwMode="auto">
          <a:xfrm>
            <a:off x="0" y="6597650"/>
            <a:ext cx="9144000" cy="260350"/>
          </a:xfrm>
          <a:prstGeom prst="rect">
            <a:avLst/>
          </a:prstGeom>
          <a:gradFill flip="none" rotWithShape="1">
            <a:gsLst>
              <a:gs pos="0">
                <a:schemeClr val="bg1"/>
              </a:gs>
              <a:gs pos="100000">
                <a:schemeClr val="tx1">
                  <a:lumMod val="75000"/>
                  <a:lumOff val="25000"/>
                </a:schemeClr>
              </a:gs>
            </a:gsLst>
            <a:lin ang="5400000" scaled="1"/>
            <a:tileRect/>
          </a:gradFill>
          <a:ln w="9525">
            <a:noFill/>
            <a:miter lim="800000"/>
            <a:headEnd/>
            <a:tailEnd/>
          </a:ln>
          <a:effectLst/>
        </p:spPr>
        <p:txBody>
          <a:bodyPr wrap="none" anchor="ctr"/>
          <a:lstStyle/>
          <a:p>
            <a:pPr algn="ctr">
              <a:defRPr/>
            </a:pPr>
            <a:endParaRPr lang="en-AU"/>
          </a:p>
        </p:txBody>
      </p:sp>
      <p:sp>
        <p:nvSpPr>
          <p:cNvPr id="11" name="Rectangle 9"/>
          <p:cNvSpPr>
            <a:spLocks noChangeArrowheads="1"/>
          </p:cNvSpPr>
          <p:nvPr userDrawn="1"/>
        </p:nvSpPr>
        <p:spPr bwMode="auto">
          <a:xfrm>
            <a:off x="1" y="0"/>
            <a:ext cx="9144000" cy="765175"/>
          </a:xfrm>
          <a:prstGeom prst="rect">
            <a:avLst/>
          </a:prstGeom>
          <a:solidFill>
            <a:srgbClr val="06BED6"/>
          </a:solidFill>
          <a:ln w="9525">
            <a:noFill/>
            <a:miter lim="800000"/>
            <a:headEnd/>
            <a:tailEnd/>
          </a:ln>
          <a:effectLst/>
        </p:spPr>
        <p:txBody>
          <a:bodyPr wrap="none" anchor="ctr"/>
          <a:lstStyle/>
          <a:p>
            <a:pPr algn="ctr">
              <a:defRPr/>
            </a:pPr>
            <a:endParaRPr lang="en-AU"/>
          </a:p>
        </p:txBody>
      </p:sp>
      <p:sp>
        <p:nvSpPr>
          <p:cNvPr id="13" name="Rectangle 12"/>
          <p:cNvSpPr/>
          <p:nvPr userDrawn="1"/>
        </p:nvSpPr>
        <p:spPr>
          <a:xfrm>
            <a:off x="0" y="0"/>
            <a:ext cx="1762125" cy="762000"/>
          </a:xfrm>
          <a:prstGeom prst="rect">
            <a:avLst/>
          </a:prstGeom>
          <a:solidFill>
            <a:srgbClr val="E21837"/>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descr="USY_MB1_CMYK_Reversed_Standard_Logo.eps"/>
          <p:cNvPicPr/>
          <p:nvPr userDrawn="1"/>
        </p:nvPicPr>
        <p:blipFill>
          <a:blip r:embed="rId2" cstate="print"/>
          <a:stretch>
            <a:fillRect/>
          </a:stretch>
        </p:blipFill>
        <p:spPr>
          <a:xfrm>
            <a:off x="86385" y="93031"/>
            <a:ext cx="1577500" cy="54990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E9D750B-8BA2-47EA-9DD1-C00F03EAC3A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5E46205-AE5D-4957-AC90-876CFF0362B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EA30ACE-B571-4E18-9146-2E897C31EBD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6706636D-29C1-4B9C-AA08-99B9DF95566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CD993E1-7929-45B1-BF3E-D295161EE53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83528F8-A0D8-4D0A-B16F-C720939966F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2574B86-5336-4A6C-B29E-92EE3E8CD84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AU" smtClean="0"/>
          </a:p>
        </p:txBody>
      </p:sp>
      <p:sp>
        <p:nvSpPr>
          <p:cNvPr id="102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034" name="Rectangle 10"/>
          <p:cNvSpPr>
            <a:spLocks noChangeArrowheads="1"/>
          </p:cNvSpPr>
          <p:nvPr/>
        </p:nvSpPr>
        <p:spPr bwMode="auto">
          <a:xfrm>
            <a:off x="0" y="0"/>
            <a:ext cx="9144000" cy="71438"/>
          </a:xfrm>
          <a:prstGeom prst="rect">
            <a:avLst/>
          </a:prstGeom>
          <a:gradFill rotWithShape="1">
            <a:gsLst>
              <a:gs pos="0">
                <a:schemeClr val="bg2"/>
              </a:gs>
              <a:gs pos="100000">
                <a:schemeClr val="bg1"/>
              </a:gs>
            </a:gsLst>
            <a:lin ang="5400000" scaled="1"/>
          </a:gradFill>
          <a:ln w="9525">
            <a:noFill/>
            <a:miter lim="800000"/>
            <a:headEnd/>
            <a:tailEnd/>
          </a:ln>
          <a:effectLst/>
        </p:spPr>
        <p:txBody>
          <a:bodyPr wrap="none" anchor="ctr"/>
          <a:lstStyle/>
          <a:p>
            <a:pPr>
              <a:defRPr/>
            </a:pPr>
            <a:endParaRPr lang="en-AU"/>
          </a:p>
        </p:txBody>
      </p:sp>
      <p:grpSp>
        <p:nvGrpSpPr>
          <p:cNvPr id="16" name="Group 15"/>
          <p:cNvGrpSpPr/>
          <p:nvPr/>
        </p:nvGrpSpPr>
        <p:grpSpPr>
          <a:xfrm>
            <a:off x="0" y="6519863"/>
            <a:ext cx="9144000" cy="338137"/>
            <a:chOff x="0" y="6519863"/>
            <a:chExt cx="9144000" cy="338137"/>
          </a:xfrm>
        </p:grpSpPr>
        <p:sp>
          <p:nvSpPr>
            <p:cNvPr id="11" name="Rectangle 9"/>
            <p:cNvSpPr>
              <a:spLocks noChangeArrowheads="1"/>
            </p:cNvSpPr>
            <p:nvPr userDrawn="1"/>
          </p:nvSpPr>
          <p:spPr bwMode="auto">
            <a:xfrm>
              <a:off x="0" y="6524625"/>
              <a:ext cx="9144000" cy="333375"/>
            </a:xfrm>
            <a:prstGeom prst="rect">
              <a:avLst/>
            </a:prstGeom>
            <a:solidFill>
              <a:srgbClr val="06BED6"/>
            </a:solidFill>
            <a:ln w="9525">
              <a:noFill/>
              <a:miter lim="800000"/>
              <a:headEnd/>
              <a:tailEnd/>
            </a:ln>
            <a:effectLst/>
          </p:spPr>
          <p:txBody>
            <a:bodyPr wrap="none" anchor="ctr"/>
            <a:lstStyle/>
            <a:p>
              <a:pPr algn="ctr">
                <a:defRPr/>
              </a:pPr>
              <a:endParaRPr lang="en-AU"/>
            </a:p>
          </p:txBody>
        </p:sp>
        <p:sp>
          <p:nvSpPr>
            <p:cNvPr id="13" name="Rectangle 12"/>
            <p:cNvSpPr/>
            <p:nvPr userDrawn="1"/>
          </p:nvSpPr>
          <p:spPr>
            <a:xfrm>
              <a:off x="1" y="6519863"/>
              <a:ext cx="895349" cy="338137"/>
            </a:xfrm>
            <a:prstGeom prst="rect">
              <a:avLst/>
            </a:prstGeom>
            <a:solidFill>
              <a:srgbClr val="E21837"/>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descr="USY_MB1_CMYK_Reversed_Standard_Logo.eps"/>
            <p:cNvPicPr/>
            <p:nvPr userDrawn="1"/>
          </p:nvPicPr>
          <p:blipFill>
            <a:blip r:embed="rId15" cstate="print"/>
            <a:stretch>
              <a:fillRect/>
            </a:stretch>
          </p:blipFill>
          <p:spPr>
            <a:xfrm>
              <a:off x="33341" y="6561480"/>
              <a:ext cx="809625" cy="282230"/>
            </a:xfrm>
            <a:prstGeom prst="rect">
              <a:avLst/>
            </a:prstGeom>
          </p:spPr>
        </p:pic>
      </p:grpSp>
      <p:sp>
        <p:nvSpPr>
          <p:cNvPr id="15" name="TextBox 14"/>
          <p:cNvSpPr txBox="1"/>
          <p:nvPr/>
        </p:nvSpPr>
        <p:spPr>
          <a:xfrm>
            <a:off x="7424739" y="5559591"/>
            <a:ext cx="1243012" cy="600164"/>
          </a:xfrm>
          <a:prstGeom prst="rect">
            <a:avLst/>
          </a:prstGeom>
          <a:noFill/>
        </p:spPr>
        <p:txBody>
          <a:bodyPr wrap="square" rtlCol="0">
            <a:spAutoFit/>
          </a:bodyPr>
          <a:lstStyle/>
          <a:p>
            <a:pPr algn="r"/>
            <a:r>
              <a:rPr lang="en-AU" sz="1100" b="1" dirty="0" smtClean="0">
                <a:solidFill>
                  <a:schemeClr val="bg1"/>
                </a:solidFill>
              </a:rPr>
              <a:t>Archaeological</a:t>
            </a:r>
            <a:br>
              <a:rPr lang="en-AU" sz="1100" b="1" dirty="0" smtClean="0">
                <a:solidFill>
                  <a:schemeClr val="bg1"/>
                </a:solidFill>
              </a:rPr>
            </a:br>
            <a:r>
              <a:rPr lang="en-AU" sz="1100" b="1" dirty="0" smtClean="0">
                <a:solidFill>
                  <a:schemeClr val="bg1"/>
                </a:solidFill>
              </a:rPr>
              <a:t>Computing</a:t>
            </a:r>
            <a:br>
              <a:rPr lang="en-AU" sz="1100" b="1" dirty="0" smtClean="0">
                <a:solidFill>
                  <a:schemeClr val="bg1"/>
                </a:solidFill>
              </a:rPr>
            </a:br>
            <a:r>
              <a:rPr lang="en-AU" sz="1100" b="1" dirty="0" smtClean="0">
                <a:solidFill>
                  <a:schemeClr val="bg1"/>
                </a:solidFill>
              </a:rPr>
              <a:t>Laboratory</a:t>
            </a:r>
            <a:endParaRPr lang="en-AU" sz="11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74"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01" r:id="rId13"/>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charset="0"/>
        </a:defRPr>
      </a:lvl2pPr>
      <a:lvl3pPr algn="ctr" rtl="0" eaLnBrk="1" fontAlgn="base" hangingPunct="1">
        <a:spcBef>
          <a:spcPct val="0"/>
        </a:spcBef>
        <a:spcAft>
          <a:spcPct val="0"/>
        </a:spcAft>
        <a:defRPr sz="3200">
          <a:solidFill>
            <a:schemeClr val="tx1"/>
          </a:solidFill>
          <a:latin typeface="Arial" charset="0"/>
        </a:defRPr>
      </a:lvl3pPr>
      <a:lvl4pPr algn="ctr" rtl="0" eaLnBrk="1" fontAlgn="base" hangingPunct="1">
        <a:spcBef>
          <a:spcPct val="0"/>
        </a:spcBef>
        <a:spcAft>
          <a:spcPct val="0"/>
        </a:spcAft>
        <a:defRPr sz="3200">
          <a:solidFill>
            <a:schemeClr val="tx1"/>
          </a:solidFill>
          <a:latin typeface="Arial" charset="0"/>
        </a:defRPr>
      </a:lvl4pPr>
      <a:lvl5pPr algn="ctr" rtl="0" eaLnBrk="1" fontAlgn="base" hangingPunct="1">
        <a:spcBef>
          <a:spcPct val="0"/>
        </a:spcBef>
        <a:spcAft>
          <a:spcPct val="0"/>
        </a:spcAft>
        <a:defRPr sz="3200">
          <a:solidFill>
            <a:schemeClr val="tx1"/>
          </a:solidFill>
          <a:latin typeface="Arial" charset="0"/>
        </a:defRPr>
      </a:lvl5pPr>
      <a:lvl6pPr marL="457200" algn="ctr" rtl="0" eaLnBrk="1" fontAlgn="base" hangingPunct="1">
        <a:spcBef>
          <a:spcPct val="0"/>
        </a:spcBef>
        <a:spcAft>
          <a:spcPct val="0"/>
        </a:spcAft>
        <a:defRPr sz="3200">
          <a:solidFill>
            <a:schemeClr val="tx1"/>
          </a:solidFill>
          <a:latin typeface="Arial" charset="0"/>
        </a:defRPr>
      </a:lvl6pPr>
      <a:lvl7pPr marL="914400" algn="ctr" rtl="0" eaLnBrk="1" fontAlgn="base" hangingPunct="1">
        <a:spcBef>
          <a:spcPct val="0"/>
        </a:spcBef>
        <a:spcAft>
          <a:spcPct val="0"/>
        </a:spcAft>
        <a:defRPr sz="3200">
          <a:solidFill>
            <a:schemeClr val="tx1"/>
          </a:solidFill>
          <a:latin typeface="Arial" charset="0"/>
        </a:defRPr>
      </a:lvl7pPr>
      <a:lvl8pPr marL="1371600" algn="ctr" rtl="0" eaLnBrk="1" fontAlgn="base" hangingPunct="1">
        <a:spcBef>
          <a:spcPct val="0"/>
        </a:spcBef>
        <a:spcAft>
          <a:spcPct val="0"/>
        </a:spcAft>
        <a:defRPr sz="3200">
          <a:solidFill>
            <a:schemeClr val="tx1"/>
          </a:solidFill>
          <a:latin typeface="Arial" charset="0"/>
        </a:defRPr>
      </a:lvl8pPr>
      <a:lvl9pPr marL="1828800" algn="ctr" rtl="0" eaLnBrk="1" fontAlgn="base" hangingPunct="1">
        <a:spcBef>
          <a:spcPct val="0"/>
        </a:spcBef>
        <a:spcAft>
          <a:spcPct val="0"/>
        </a:spcAft>
        <a:defRPr sz="3200">
          <a:solidFill>
            <a:schemeClr val="tx1"/>
          </a:solidFill>
          <a:latin typeface="Arial" charset="0"/>
        </a:defRPr>
      </a:lvl9pPr>
    </p:titleStyle>
    <p:bodyStyle>
      <a:lvl1pPr marL="342900" indent="-342900" algn="l" rtl="0" eaLnBrk="1" fontAlgn="base" hangingPunct="1">
        <a:spcBef>
          <a:spcPct val="20000"/>
        </a:spcBef>
        <a:spcAft>
          <a:spcPct val="0"/>
        </a:spcAft>
        <a:buFont typeface="Wingdings" pitchFamily="2" charset="2"/>
        <a:buChar char="§"/>
        <a:defRPr sz="2800">
          <a:solidFill>
            <a:schemeClr val="tx1">
              <a:lumMod val="95000"/>
              <a:lumOff val="5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400">
          <a:solidFill>
            <a:schemeClr val="tx1">
              <a:lumMod val="95000"/>
              <a:lumOff val="5000"/>
            </a:schemeClr>
          </a:solidFill>
          <a:latin typeface="+mn-lt"/>
        </a:defRPr>
      </a:lvl2pPr>
      <a:lvl3pPr marL="1143000" indent="-228600" algn="l" rtl="0" eaLnBrk="1" fontAlgn="base" hangingPunct="1">
        <a:spcBef>
          <a:spcPct val="20000"/>
        </a:spcBef>
        <a:spcAft>
          <a:spcPct val="0"/>
        </a:spcAft>
        <a:buFont typeface="Wingdings" pitchFamily="2" charset="2"/>
        <a:buChar char="§"/>
        <a:defRPr sz="2000">
          <a:solidFill>
            <a:schemeClr val="tx1">
              <a:lumMod val="95000"/>
              <a:lumOff val="5000"/>
            </a:schemeClr>
          </a:solidFill>
          <a:latin typeface="+mn-lt"/>
        </a:defRPr>
      </a:lvl3pPr>
      <a:lvl4pPr marL="1600200" indent="-228600" algn="l" rtl="0" eaLnBrk="1" fontAlgn="base" hangingPunct="1">
        <a:spcBef>
          <a:spcPct val="20000"/>
        </a:spcBef>
        <a:spcAft>
          <a:spcPct val="0"/>
        </a:spcAft>
        <a:buFont typeface="Wingdings" pitchFamily="2" charset="2"/>
        <a:buChar char="§"/>
        <a:defRPr>
          <a:solidFill>
            <a:schemeClr val="tx1">
              <a:lumMod val="95000"/>
              <a:lumOff val="5000"/>
            </a:schemeClr>
          </a:solidFill>
          <a:latin typeface="+mn-lt"/>
        </a:defRPr>
      </a:lvl4pPr>
      <a:lvl5pPr marL="2057400" indent="-228600" algn="l" rtl="0" eaLnBrk="1" fontAlgn="base" hangingPunct="1">
        <a:spcBef>
          <a:spcPct val="20000"/>
        </a:spcBef>
        <a:spcAft>
          <a:spcPct val="0"/>
        </a:spcAft>
        <a:buFont typeface="Wingdings" pitchFamily="2" charset="2"/>
        <a:buChar char="§"/>
        <a:defRPr sz="1600">
          <a:solidFill>
            <a:schemeClr val="tx1">
              <a:lumMod val="95000"/>
              <a:lumOff val="5000"/>
            </a:schemeClr>
          </a:solidFill>
          <a:latin typeface="+mn-lt"/>
        </a:defRPr>
      </a:lvl5pPr>
      <a:lvl6pPr marL="2514600" indent="-228600" algn="l" rtl="0" eaLnBrk="1" fontAlgn="base" hangingPunct="1">
        <a:spcBef>
          <a:spcPct val="20000"/>
        </a:spcBef>
        <a:spcAft>
          <a:spcPct val="0"/>
        </a:spcAft>
        <a:buFont typeface="Wingdings" pitchFamily="2" charset="2"/>
        <a:buChar char="§"/>
        <a:defRPr sz="1600">
          <a:solidFill>
            <a:srgbClr val="336699"/>
          </a:solidFill>
          <a:latin typeface="+mn-lt"/>
        </a:defRPr>
      </a:lvl6pPr>
      <a:lvl7pPr marL="2971800" indent="-228600" algn="l" rtl="0" eaLnBrk="1" fontAlgn="base" hangingPunct="1">
        <a:spcBef>
          <a:spcPct val="20000"/>
        </a:spcBef>
        <a:spcAft>
          <a:spcPct val="0"/>
        </a:spcAft>
        <a:buFont typeface="Wingdings" pitchFamily="2" charset="2"/>
        <a:buChar char="§"/>
        <a:defRPr sz="1600">
          <a:solidFill>
            <a:srgbClr val="336699"/>
          </a:solidFill>
          <a:latin typeface="+mn-lt"/>
        </a:defRPr>
      </a:lvl7pPr>
      <a:lvl8pPr marL="3429000" indent="-228600" algn="l" rtl="0" eaLnBrk="1" fontAlgn="base" hangingPunct="1">
        <a:spcBef>
          <a:spcPct val="20000"/>
        </a:spcBef>
        <a:spcAft>
          <a:spcPct val="0"/>
        </a:spcAft>
        <a:buFont typeface="Wingdings" pitchFamily="2" charset="2"/>
        <a:buChar char="§"/>
        <a:defRPr sz="1600">
          <a:solidFill>
            <a:srgbClr val="336699"/>
          </a:solidFill>
          <a:latin typeface="+mn-lt"/>
        </a:defRPr>
      </a:lvl8pPr>
      <a:lvl9pPr marL="3886200" indent="-228600" algn="l" rtl="0" eaLnBrk="1" fontAlgn="base" hangingPunct="1">
        <a:spcBef>
          <a:spcPct val="20000"/>
        </a:spcBef>
        <a:spcAft>
          <a:spcPct val="0"/>
        </a:spcAft>
        <a:buFont typeface="Wingdings" pitchFamily="2" charset="2"/>
        <a:buChar char="§"/>
        <a:defRPr sz="1600">
          <a:solidFill>
            <a:srgbClr val="3366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3078" name="Rectangle 10"/>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grpSp>
        <p:nvGrpSpPr>
          <p:cNvPr id="9" name="Group 8"/>
          <p:cNvGrpSpPr/>
          <p:nvPr/>
        </p:nvGrpSpPr>
        <p:grpSpPr>
          <a:xfrm>
            <a:off x="0" y="6519863"/>
            <a:ext cx="9144000" cy="338137"/>
            <a:chOff x="0" y="6519863"/>
            <a:chExt cx="9144000" cy="338137"/>
          </a:xfrm>
        </p:grpSpPr>
        <p:sp>
          <p:nvSpPr>
            <p:cNvPr id="10" name="Rectangle 9"/>
            <p:cNvSpPr>
              <a:spLocks noChangeArrowheads="1"/>
            </p:cNvSpPr>
            <p:nvPr userDrawn="1"/>
          </p:nvSpPr>
          <p:spPr bwMode="auto">
            <a:xfrm>
              <a:off x="0" y="6524625"/>
              <a:ext cx="9144000" cy="333375"/>
            </a:xfrm>
            <a:prstGeom prst="rect">
              <a:avLst/>
            </a:prstGeom>
            <a:solidFill>
              <a:srgbClr val="06BED6"/>
            </a:solidFill>
            <a:ln w="9525">
              <a:noFill/>
              <a:miter lim="800000"/>
              <a:headEnd/>
              <a:tailEnd/>
            </a:ln>
            <a:effectLst/>
          </p:spPr>
          <p:txBody>
            <a:bodyPr wrap="none" anchor="ctr"/>
            <a:lstStyle/>
            <a:p>
              <a:pPr algn="ctr">
                <a:defRPr/>
              </a:pPr>
              <a:endParaRPr lang="en-AU"/>
            </a:p>
          </p:txBody>
        </p:sp>
        <p:sp>
          <p:nvSpPr>
            <p:cNvPr id="13" name="Rectangle 12"/>
            <p:cNvSpPr/>
            <p:nvPr userDrawn="1"/>
          </p:nvSpPr>
          <p:spPr>
            <a:xfrm>
              <a:off x="1" y="6519863"/>
              <a:ext cx="895349" cy="338137"/>
            </a:xfrm>
            <a:prstGeom prst="rect">
              <a:avLst/>
            </a:prstGeom>
            <a:solidFill>
              <a:srgbClr val="E21837"/>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descr="USY_MB1_CMYK_Reversed_Standard_Logo.eps"/>
            <p:cNvPicPr/>
            <p:nvPr userDrawn="1"/>
          </p:nvPicPr>
          <p:blipFill>
            <a:blip r:embed="rId13" cstate="print"/>
            <a:stretch>
              <a:fillRect/>
            </a:stretch>
          </p:blipFill>
          <p:spPr>
            <a:xfrm>
              <a:off x="33341" y="6561480"/>
              <a:ext cx="809625" cy="282230"/>
            </a:xfrm>
            <a:prstGeom prst="rect">
              <a:avLst/>
            </a:prstGeom>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charset="0"/>
        </a:defRPr>
      </a:lvl2pPr>
      <a:lvl3pPr algn="ctr" rtl="0" eaLnBrk="0" fontAlgn="base" hangingPunct="0">
        <a:spcBef>
          <a:spcPct val="0"/>
        </a:spcBef>
        <a:spcAft>
          <a:spcPct val="0"/>
        </a:spcAft>
        <a:defRPr sz="2800">
          <a:solidFill>
            <a:schemeClr val="tx2"/>
          </a:solidFill>
          <a:latin typeface="Arial" charset="0"/>
        </a:defRPr>
      </a:lvl3pPr>
      <a:lvl4pPr algn="ctr" rtl="0" eaLnBrk="0" fontAlgn="base" hangingPunct="0">
        <a:spcBef>
          <a:spcPct val="0"/>
        </a:spcBef>
        <a:spcAft>
          <a:spcPct val="0"/>
        </a:spcAft>
        <a:defRPr sz="2800">
          <a:solidFill>
            <a:schemeClr val="tx2"/>
          </a:solidFill>
          <a:latin typeface="Arial" charset="0"/>
        </a:defRPr>
      </a:lvl4pPr>
      <a:lvl5pPr algn="ctr" rtl="0" eaLnBrk="0" fontAlgn="base" hangingPunct="0">
        <a:spcBef>
          <a:spcPct val="0"/>
        </a:spcBef>
        <a:spcAft>
          <a:spcPct val="0"/>
        </a:spcAft>
        <a:defRPr sz="2800">
          <a:solidFill>
            <a:schemeClr val="tx2"/>
          </a:solidFill>
          <a:latin typeface="Arial" charset="0"/>
        </a:defRPr>
      </a:lvl5pPr>
      <a:lvl6pPr marL="457200" algn="ctr" rtl="0" fontAlgn="base">
        <a:spcBef>
          <a:spcPct val="0"/>
        </a:spcBef>
        <a:spcAft>
          <a:spcPct val="0"/>
        </a:spcAft>
        <a:defRPr sz="2800">
          <a:solidFill>
            <a:schemeClr val="tx2"/>
          </a:solidFill>
          <a:latin typeface="Arial" charset="0"/>
        </a:defRPr>
      </a:lvl6pPr>
      <a:lvl7pPr marL="914400" algn="ctr" rtl="0" fontAlgn="base">
        <a:spcBef>
          <a:spcPct val="0"/>
        </a:spcBef>
        <a:spcAft>
          <a:spcPct val="0"/>
        </a:spcAft>
        <a:defRPr sz="2800">
          <a:solidFill>
            <a:schemeClr val="tx2"/>
          </a:solidFill>
          <a:latin typeface="Arial" charset="0"/>
        </a:defRPr>
      </a:lvl7pPr>
      <a:lvl8pPr marL="1371600" algn="ctr" rtl="0" fontAlgn="base">
        <a:spcBef>
          <a:spcPct val="0"/>
        </a:spcBef>
        <a:spcAft>
          <a:spcPct val="0"/>
        </a:spcAft>
        <a:defRPr sz="2800">
          <a:solidFill>
            <a:schemeClr val="tx2"/>
          </a:solidFill>
          <a:latin typeface="Arial" charset="0"/>
        </a:defRPr>
      </a:lvl8pPr>
      <a:lvl9pPr marL="1828800" algn="ctr" rtl="0" fontAlgn="base">
        <a:spcBef>
          <a:spcPct val="0"/>
        </a:spcBef>
        <a:spcAft>
          <a:spcPct val="0"/>
        </a:spcAft>
        <a:defRPr sz="28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heuristscholar.org/h3-test/search/search.html?q=ids:3805&amp;db=hayes"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heuristscholar.org/mobile" TargetMode="Externa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arpur.avi"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sz="2800" dirty="0" smtClean="0"/>
              <a:t>HEURIST: A RICH COLLABORATIVE DATABASE</a:t>
            </a:r>
            <a:endParaRPr lang="en-AU" sz="2800" dirty="0"/>
          </a:p>
        </p:txBody>
      </p:sp>
      <p:sp>
        <p:nvSpPr>
          <p:cNvPr id="3" name="Subtitle 2"/>
          <p:cNvSpPr>
            <a:spLocks noGrp="1"/>
          </p:cNvSpPr>
          <p:nvPr>
            <p:ph type="subTitle" idx="1"/>
          </p:nvPr>
        </p:nvSpPr>
        <p:spPr>
          <a:xfrm>
            <a:off x="285720" y="1285860"/>
            <a:ext cx="8750329" cy="993701"/>
          </a:xfrm>
        </p:spPr>
        <p:txBody>
          <a:bodyPr>
            <a:normAutofit/>
          </a:bodyPr>
          <a:lstStyle/>
          <a:p>
            <a:r>
              <a:rPr lang="en-AU" dirty="0" err="1" smtClean="0"/>
              <a:t>FAIMS</a:t>
            </a:r>
            <a:r>
              <a:rPr lang="en-AU" dirty="0" smtClean="0"/>
              <a:t> STOCKTAKING WORKSHOP | 19 AUG 2012  |  </a:t>
            </a:r>
            <a:r>
              <a:rPr lang="en-AU" dirty="0" err="1" smtClean="0"/>
              <a:t>UNSW</a:t>
            </a:r>
            <a:endParaRPr lang="en-AU" dirty="0" smtClean="0"/>
          </a:p>
        </p:txBody>
      </p:sp>
      <p:sp>
        <p:nvSpPr>
          <p:cNvPr id="4" name="Content Placeholder 3"/>
          <p:cNvSpPr>
            <a:spLocks noGrp="1"/>
          </p:cNvSpPr>
          <p:nvPr>
            <p:ph sz="quarter" idx="11"/>
          </p:nvPr>
        </p:nvSpPr>
        <p:spPr/>
        <p:txBody>
          <a:bodyPr/>
          <a:lstStyle/>
          <a:p>
            <a:r>
              <a:rPr lang="en-AU" dirty="0" smtClean="0"/>
              <a:t>ARTS </a:t>
            </a:r>
            <a:r>
              <a:rPr lang="en-AU" dirty="0" err="1" smtClean="0"/>
              <a:t>eRSEARCH</a:t>
            </a:r>
            <a:endParaRPr lang="en-AU" dirty="0" smtClean="0"/>
          </a:p>
        </p:txBody>
      </p:sp>
      <p:sp>
        <p:nvSpPr>
          <p:cNvPr id="5" name="Content Placeholder 4"/>
          <p:cNvSpPr>
            <a:spLocks noGrp="1"/>
          </p:cNvSpPr>
          <p:nvPr>
            <p:ph sz="quarter" idx="12"/>
          </p:nvPr>
        </p:nvSpPr>
        <p:spPr/>
        <p:txBody>
          <a:bodyPr/>
          <a:lstStyle/>
          <a:p>
            <a:r>
              <a:rPr lang="en-AU" dirty="0" smtClean="0"/>
              <a:t>IAN JOHNSON, ANDREW  WILSON &amp; BEATRICE </a:t>
            </a:r>
            <a:r>
              <a:rPr lang="en-AU" dirty="0" err="1" smtClean="0"/>
              <a:t>MCLOUGHLIN</a:t>
            </a:r>
            <a:endParaRPr lang="en-AU" dirty="0" smtClean="0"/>
          </a:p>
        </p:txBody>
      </p:sp>
      <p:grpSp>
        <p:nvGrpSpPr>
          <p:cNvPr id="6" name="Group 6"/>
          <p:cNvGrpSpPr/>
          <p:nvPr/>
        </p:nvGrpSpPr>
        <p:grpSpPr>
          <a:xfrm>
            <a:off x="344000" y="3166419"/>
            <a:ext cx="1612106" cy="789289"/>
            <a:chOff x="261938" y="5715016"/>
            <a:chExt cx="1612106" cy="789289"/>
          </a:xfrm>
        </p:grpSpPr>
        <p:sp>
          <p:nvSpPr>
            <p:cNvPr id="8" name="Rectangle 7"/>
            <p:cNvSpPr/>
            <p:nvPr/>
          </p:nvSpPr>
          <p:spPr>
            <a:xfrm flipH="1">
              <a:off x="261938" y="5715016"/>
              <a:ext cx="1612106" cy="789289"/>
            </a:xfrm>
            <a:prstGeom prst="rect">
              <a:avLst/>
            </a:prstGeom>
            <a:solidFill>
              <a:srgbClr val="E2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USY_MB1_rgb_Reversed_Standard_Logo.png"/>
            <p:cNvPicPr>
              <a:picLocks noChangeAspect="1"/>
            </p:cNvPicPr>
            <p:nvPr/>
          </p:nvPicPr>
          <p:blipFill>
            <a:blip r:embed="rId3" cstate="print"/>
            <a:stretch>
              <a:fillRect/>
            </a:stretch>
          </p:blipFill>
          <p:spPr>
            <a:xfrm>
              <a:off x="433773" y="5890063"/>
              <a:ext cx="1268436" cy="439194"/>
            </a:xfrm>
            <a:prstGeom prst="rect">
              <a:avLst/>
            </a:prstGeom>
          </p:spPr>
        </p:pic>
      </p:gr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smtClean="0"/>
              <a:t>DoS annotation interface</a:t>
            </a:r>
          </a:p>
        </p:txBody>
      </p:sp>
      <p:pic>
        <p:nvPicPr>
          <p:cNvPr id="22531" name="Picture 5"/>
          <p:cNvPicPr>
            <a:picLocks noChangeAspect="1" noChangeArrowheads="1"/>
          </p:cNvPicPr>
          <p:nvPr/>
        </p:nvPicPr>
        <p:blipFill>
          <a:blip r:embed="rId3" cstate="print"/>
          <a:srcRect/>
          <a:stretch>
            <a:fillRect/>
          </a:stretch>
        </p:blipFill>
        <p:spPr bwMode="auto">
          <a:xfrm>
            <a:off x="307975" y="1266825"/>
            <a:ext cx="8515830" cy="4166821"/>
          </a:xfrm>
          <a:prstGeom prst="rect">
            <a:avLst/>
          </a:prstGeom>
          <a:noFill/>
          <a:ln w="9525">
            <a:noFill/>
            <a:miter lim="800000"/>
            <a:headEnd/>
            <a:tailEnd/>
          </a:ln>
        </p:spPr>
      </p:pic>
      <p:pic>
        <p:nvPicPr>
          <p:cNvPr id="318471" name="Picture 7"/>
          <p:cNvPicPr>
            <a:picLocks noChangeAspect="1" noChangeArrowheads="1"/>
          </p:cNvPicPr>
          <p:nvPr/>
        </p:nvPicPr>
        <p:blipFill>
          <a:blip r:embed="rId4" cstate="print"/>
          <a:srcRect/>
          <a:stretch>
            <a:fillRect/>
          </a:stretch>
        </p:blipFill>
        <p:spPr bwMode="auto">
          <a:xfrm>
            <a:off x="2735140" y="2274032"/>
            <a:ext cx="3304510" cy="4038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8472" name="Line 8"/>
          <p:cNvSpPr>
            <a:spLocks noChangeShapeType="1"/>
          </p:cNvSpPr>
          <p:nvPr/>
        </p:nvSpPr>
        <p:spPr bwMode="auto">
          <a:xfrm>
            <a:off x="1301262" y="2092570"/>
            <a:ext cx="1213338" cy="509954"/>
          </a:xfrm>
          <a:prstGeom prst="line">
            <a:avLst/>
          </a:prstGeom>
          <a:noFill/>
          <a:ln w="9525">
            <a:solidFill>
              <a:schemeClr val="tx1"/>
            </a:solidFill>
            <a:round/>
            <a:headEnd/>
            <a:tailEnd type="triangle" w="med" len="med"/>
          </a:ln>
        </p:spPr>
        <p:txBody>
          <a:bodyPr/>
          <a:lstStyle/>
          <a:p>
            <a:endParaRPr 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18471"/>
                                        </p:tgtEl>
                                        <p:attrNameLst>
                                          <p:attrName>style.visibility</p:attrName>
                                        </p:attrNameLst>
                                      </p:cBhvr>
                                      <p:to>
                                        <p:strVal val="visible"/>
                                      </p:to>
                                    </p:set>
                                    <p:anim calcmode="lin" valueType="num">
                                      <p:cBhvr>
                                        <p:cTn id="7" dur="500" fill="hold"/>
                                        <p:tgtEl>
                                          <p:spTgt spid="318471"/>
                                        </p:tgtEl>
                                        <p:attrNameLst>
                                          <p:attrName>ppt_w</p:attrName>
                                        </p:attrNameLst>
                                      </p:cBhvr>
                                      <p:tavLst>
                                        <p:tav tm="0">
                                          <p:val>
                                            <p:fltVal val="0"/>
                                          </p:val>
                                        </p:tav>
                                        <p:tav tm="100000">
                                          <p:val>
                                            <p:strVal val="#ppt_w"/>
                                          </p:val>
                                        </p:tav>
                                      </p:tavLst>
                                    </p:anim>
                                    <p:anim calcmode="lin" valueType="num">
                                      <p:cBhvr>
                                        <p:cTn id="8" dur="500" fill="hold"/>
                                        <p:tgtEl>
                                          <p:spTgt spid="318471"/>
                                        </p:tgtEl>
                                        <p:attrNameLst>
                                          <p:attrName>ppt_h</p:attrName>
                                        </p:attrNameLst>
                                      </p:cBhvr>
                                      <p:tavLst>
                                        <p:tav tm="0">
                                          <p:val>
                                            <p:fltVal val="0"/>
                                          </p:val>
                                        </p:tav>
                                        <p:tav tm="100000">
                                          <p:val>
                                            <p:strVal val="#ppt_h"/>
                                          </p:val>
                                        </p:tav>
                                      </p:tavLst>
                                    </p:anim>
                                    <p:animEffect transition="in" filter="fade">
                                      <p:cBhvr>
                                        <p:cTn id="9" dur="500"/>
                                        <p:tgtEl>
                                          <p:spTgt spid="31847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18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AU" smtClean="0"/>
              <a:t>What is Heurist?</a:t>
            </a:r>
          </a:p>
        </p:txBody>
      </p:sp>
      <p:sp>
        <p:nvSpPr>
          <p:cNvPr id="4099" name="Content Placeholder 2"/>
          <p:cNvSpPr>
            <a:spLocks noGrp="1"/>
          </p:cNvSpPr>
          <p:nvPr>
            <p:ph idx="1"/>
          </p:nvPr>
        </p:nvSpPr>
        <p:spPr/>
        <p:txBody>
          <a:bodyPr/>
          <a:lstStyle/>
          <a:p>
            <a:pPr eaLnBrk="1" hangingPunct="1"/>
            <a:r>
              <a:rPr lang="en-AU" dirty="0" smtClean="0">
                <a:solidFill>
                  <a:schemeClr val="bg1">
                    <a:lumMod val="75000"/>
                  </a:schemeClr>
                </a:solidFill>
              </a:rPr>
              <a:t>A generic, abstract, online database tool</a:t>
            </a:r>
          </a:p>
          <a:p>
            <a:pPr eaLnBrk="1" hangingPunct="1"/>
            <a:r>
              <a:rPr lang="en-AU" dirty="0" smtClean="0">
                <a:solidFill>
                  <a:schemeClr val="bg1">
                    <a:lumMod val="75000"/>
                  </a:schemeClr>
                </a:solidFill>
              </a:rPr>
              <a:t>Instant creation of complex multi-user databases</a:t>
            </a:r>
          </a:p>
          <a:p>
            <a:pPr eaLnBrk="1" hangingPunct="1"/>
            <a:r>
              <a:rPr lang="en-AU" dirty="0" smtClean="0">
                <a:solidFill>
                  <a:schemeClr val="bg1">
                    <a:lumMod val="75000"/>
                  </a:schemeClr>
                </a:solidFill>
              </a:rPr>
              <a:t>Flexible system for defining records, fields, terms, constraints - allows incremental changes</a:t>
            </a:r>
          </a:p>
          <a:p>
            <a:pPr eaLnBrk="1" hangingPunct="1"/>
            <a:r>
              <a:rPr lang="en-AU" dirty="0" smtClean="0">
                <a:solidFill>
                  <a:schemeClr val="bg1">
                    <a:lumMod val="75000"/>
                  </a:schemeClr>
                </a:solidFill>
              </a:rPr>
              <a:t>Extensive pointer/relationships capabilities for richly linked and annotated databases</a:t>
            </a:r>
          </a:p>
          <a:p>
            <a:pPr eaLnBrk="1" hangingPunct="1"/>
            <a:r>
              <a:rPr lang="en-AU" dirty="0" smtClean="0"/>
              <a:t>Methods for sharing (internally) and publishing (externally) digital research data</a:t>
            </a:r>
          </a:p>
          <a:p>
            <a:pPr eaLnBrk="1" hangingPunct="1"/>
            <a:r>
              <a:rPr lang="en-AU" dirty="0" smtClean="0">
                <a:solidFill>
                  <a:schemeClr val="bg1">
                    <a:lumMod val="75000"/>
                  </a:schemeClr>
                </a:solidFill>
              </a:rPr>
              <a:t>Output as XML, reports, maps, timelines etc.</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2800" dirty="0" smtClean="0"/>
              <a:t>Methods for sharing (internally) and publishing (externally) digital research data</a:t>
            </a:r>
            <a:endParaRPr lang="nl-NL" sz="2800" dirty="0"/>
          </a:p>
        </p:txBody>
      </p:sp>
      <p:pic>
        <p:nvPicPr>
          <p:cNvPr id="8" name="Picture 4">
            <a:hlinkClick r:id="rId2"/>
          </p:cNvPr>
          <p:cNvPicPr>
            <a:picLocks noChangeAspect="1" noChangeArrowheads="1"/>
          </p:cNvPicPr>
          <p:nvPr/>
        </p:nvPicPr>
        <p:blipFill>
          <a:blip r:embed="rId3" cstate="print"/>
          <a:srcRect/>
          <a:stretch>
            <a:fillRect/>
          </a:stretch>
        </p:blipFill>
        <p:spPr bwMode="auto">
          <a:xfrm>
            <a:off x="931981" y="1403905"/>
            <a:ext cx="7262445" cy="47280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sz="half" idx="1"/>
          </p:nvPr>
        </p:nvSpPr>
        <p:spPr/>
        <p:txBody>
          <a:bodyPr/>
          <a:lstStyle/>
          <a:p>
            <a:endParaRPr lang="nl-NL"/>
          </a:p>
        </p:txBody>
      </p:sp>
      <p:sp>
        <p:nvSpPr>
          <p:cNvPr id="4" name="Content Placeholder 3"/>
          <p:cNvSpPr>
            <a:spLocks noGrp="1"/>
          </p:cNvSpPr>
          <p:nvPr>
            <p:ph sz="half" idx="2"/>
          </p:nvPr>
        </p:nvSpPr>
        <p:spPr/>
        <p:txBody>
          <a:bodyPr/>
          <a:lstStyle/>
          <a:p>
            <a:endParaRPr lang="nl-NL"/>
          </a:p>
        </p:txBody>
      </p:sp>
      <p:pic>
        <p:nvPicPr>
          <p:cNvPr id="5" name="Content Placeholder 6" descr="screenshot003.jpg"/>
          <p:cNvPicPr>
            <a:picLocks noChangeAspect="1"/>
          </p:cNvPicPr>
          <p:nvPr/>
        </p:nvPicPr>
        <p:blipFill>
          <a:blip r:embed="rId2" cstate="print"/>
          <a:stretch>
            <a:fillRect/>
          </a:stretch>
        </p:blipFill>
        <p:spPr bwMode="auto">
          <a:xfrm>
            <a:off x="934161" y="236882"/>
            <a:ext cx="7330607" cy="5927821"/>
          </a:xfrm>
          <a:prstGeom prst="rect">
            <a:avLst/>
          </a:prstGeom>
          <a:noFill/>
          <a:ln w="9525">
            <a:noFill/>
            <a:miter lim="800000"/>
            <a:headEnd/>
            <a:tailEnd/>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AU" smtClean="0"/>
              <a:t>What is Heurist?</a:t>
            </a:r>
          </a:p>
        </p:txBody>
      </p:sp>
      <p:sp>
        <p:nvSpPr>
          <p:cNvPr id="4099" name="Content Placeholder 2"/>
          <p:cNvSpPr>
            <a:spLocks noGrp="1"/>
          </p:cNvSpPr>
          <p:nvPr>
            <p:ph idx="1"/>
          </p:nvPr>
        </p:nvSpPr>
        <p:spPr/>
        <p:txBody>
          <a:bodyPr/>
          <a:lstStyle/>
          <a:p>
            <a:pPr eaLnBrk="1" hangingPunct="1"/>
            <a:r>
              <a:rPr lang="en-AU" dirty="0" smtClean="0">
                <a:solidFill>
                  <a:schemeClr val="bg1">
                    <a:lumMod val="75000"/>
                  </a:schemeClr>
                </a:solidFill>
              </a:rPr>
              <a:t>A generic, abstract, online database tool</a:t>
            </a:r>
          </a:p>
          <a:p>
            <a:pPr eaLnBrk="1" hangingPunct="1"/>
            <a:r>
              <a:rPr lang="en-AU" dirty="0" smtClean="0">
                <a:solidFill>
                  <a:schemeClr val="bg1">
                    <a:lumMod val="75000"/>
                  </a:schemeClr>
                </a:solidFill>
              </a:rPr>
              <a:t>Instant creation of complex multi-user databases</a:t>
            </a:r>
          </a:p>
          <a:p>
            <a:pPr eaLnBrk="1" hangingPunct="1"/>
            <a:r>
              <a:rPr lang="en-AU" dirty="0" smtClean="0">
                <a:solidFill>
                  <a:schemeClr val="bg1">
                    <a:lumMod val="75000"/>
                  </a:schemeClr>
                </a:solidFill>
              </a:rPr>
              <a:t>Flexible system for defining records, fields, terms, constraints - allows incremental changes</a:t>
            </a:r>
          </a:p>
          <a:p>
            <a:pPr eaLnBrk="1" hangingPunct="1"/>
            <a:r>
              <a:rPr lang="en-AU" dirty="0" smtClean="0">
                <a:solidFill>
                  <a:schemeClr val="bg1">
                    <a:lumMod val="75000"/>
                  </a:schemeClr>
                </a:solidFill>
              </a:rPr>
              <a:t>Extensive pointer/relationships capabilities for richly linked and annotated databases</a:t>
            </a:r>
          </a:p>
          <a:p>
            <a:pPr eaLnBrk="1" hangingPunct="1"/>
            <a:r>
              <a:rPr lang="en-AU" dirty="0" smtClean="0">
                <a:solidFill>
                  <a:schemeClr val="bg1">
                    <a:lumMod val="75000"/>
                  </a:schemeClr>
                </a:solidFill>
              </a:rPr>
              <a:t>Methods for sharing (internally) and publishing (externally) digital research data</a:t>
            </a:r>
          </a:p>
          <a:p>
            <a:pPr eaLnBrk="1" hangingPunct="1"/>
            <a:r>
              <a:rPr lang="en-AU" dirty="0" smtClean="0"/>
              <a:t>Output as XML, reports, maps, timelines etc.</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2800" dirty="0" smtClean="0"/>
              <a:t>Output as XML, reports, maps, timelines etc.</a:t>
            </a:r>
            <a:endParaRPr lang="nl-NL" sz="2800" dirty="0"/>
          </a:p>
        </p:txBody>
      </p:sp>
      <p:pic>
        <p:nvPicPr>
          <p:cNvPr id="5" name="Picture 2" descr="Q:\teaching\Teaching_captures_and_images\Bali_paintings_instance\Capture2.PNG"/>
          <p:cNvPicPr>
            <a:picLocks noChangeAspect="1" noChangeArrowheads="1"/>
          </p:cNvPicPr>
          <p:nvPr/>
        </p:nvPicPr>
        <p:blipFill>
          <a:blip r:embed="rId2" cstate="print"/>
          <a:srcRect/>
          <a:stretch>
            <a:fillRect/>
          </a:stretch>
        </p:blipFill>
        <p:spPr bwMode="auto">
          <a:xfrm>
            <a:off x="4149969" y="2810232"/>
            <a:ext cx="4544453" cy="3483447"/>
          </a:xfrm>
          <a:prstGeom prst="rect">
            <a:avLst/>
          </a:prstGeom>
          <a:ln>
            <a:noFill/>
          </a:ln>
          <a:effectLst>
            <a:outerShdw blurRad="292100" dist="139700" dir="2700000" algn="tl" rotWithShape="0">
              <a:srgbClr val="333333">
                <a:alpha val="65000"/>
              </a:srgbClr>
            </a:outerShdw>
          </a:effectLst>
        </p:spPr>
      </p:pic>
      <p:pic>
        <p:nvPicPr>
          <p:cNvPr id="6" name="Picture 2" descr="Q:\teaching\Teaching_captures_and_images\Bali_paintings_instance\Capture1.PNG"/>
          <p:cNvPicPr>
            <a:picLocks noChangeAspect="1" noChangeArrowheads="1"/>
          </p:cNvPicPr>
          <p:nvPr/>
        </p:nvPicPr>
        <p:blipFill>
          <a:blip r:embed="rId3" cstate="print"/>
          <a:srcRect/>
          <a:stretch>
            <a:fillRect/>
          </a:stretch>
        </p:blipFill>
        <p:spPr bwMode="auto">
          <a:xfrm>
            <a:off x="441004" y="1566438"/>
            <a:ext cx="4320154" cy="330450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85800" y="5591908"/>
            <a:ext cx="2595582" cy="369332"/>
          </a:xfrm>
          <a:prstGeom prst="rect">
            <a:avLst/>
          </a:prstGeom>
          <a:noFill/>
        </p:spPr>
        <p:txBody>
          <a:bodyPr wrap="none" rtlCol="0">
            <a:spAutoFit/>
          </a:bodyPr>
          <a:lstStyle/>
          <a:p>
            <a:r>
              <a:rPr lang="en-AU" dirty="0" smtClean="0"/>
              <a:t>Bali Paintings database</a:t>
            </a:r>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274638"/>
            <a:ext cx="5996354" cy="1143000"/>
          </a:xfrm>
        </p:spPr>
        <p:txBody>
          <a:bodyPr/>
          <a:lstStyle/>
          <a:p>
            <a:r>
              <a:rPr lang="en-AU" dirty="0" err="1" smtClean="0"/>
              <a:t>DoS</a:t>
            </a:r>
            <a:r>
              <a:rPr lang="en-AU" dirty="0" smtClean="0"/>
              <a:t> </a:t>
            </a:r>
            <a:r>
              <a:rPr lang="en-AU" dirty="0" err="1" smtClean="0"/>
              <a:t>Lite</a:t>
            </a:r>
            <a:r>
              <a:rPr lang="en-AU" dirty="0" smtClean="0"/>
              <a:t>/Mobile</a:t>
            </a:r>
            <a:endParaRPr lang="nl-NL" dirty="0" smtClean="0"/>
          </a:p>
        </p:txBody>
      </p:sp>
      <p:pic>
        <p:nvPicPr>
          <p:cNvPr id="31747" name="Content Placeholder 3" descr="h2.png"/>
          <p:cNvPicPr>
            <a:picLocks noGrp="1" noChangeAspect="1"/>
          </p:cNvPicPr>
          <p:nvPr>
            <p:ph idx="1"/>
          </p:nvPr>
        </p:nvPicPr>
        <p:blipFill>
          <a:blip r:embed="rId2" cstate="print"/>
          <a:srcRect/>
          <a:stretch>
            <a:fillRect/>
          </a:stretch>
        </p:blipFill>
        <p:spPr>
          <a:xfrm>
            <a:off x="5505749" y="283232"/>
            <a:ext cx="3374484" cy="2691952"/>
          </a:xfrm>
        </p:spPr>
      </p:pic>
      <p:pic>
        <p:nvPicPr>
          <p:cNvPr id="5" name="Picture 4" descr="seg_editform_help.png"/>
          <p:cNvPicPr>
            <a:picLocks noChangeAspect="1"/>
          </p:cNvPicPr>
          <p:nvPr/>
        </p:nvPicPr>
        <p:blipFill>
          <a:blip r:embed="rId3" cstate="print"/>
          <a:srcRect/>
          <a:stretch>
            <a:fillRect/>
          </a:stretch>
        </p:blipFill>
        <p:spPr bwMode="auto">
          <a:xfrm>
            <a:off x="6453554" y="3208358"/>
            <a:ext cx="2401724" cy="1915935"/>
          </a:xfrm>
          <a:prstGeom prst="rect">
            <a:avLst/>
          </a:prstGeom>
          <a:noFill/>
          <a:ln w="9525">
            <a:noFill/>
            <a:miter lim="800000"/>
            <a:headEnd/>
            <a:tailEnd/>
          </a:ln>
        </p:spPr>
      </p:pic>
      <p:pic>
        <p:nvPicPr>
          <p:cNvPr id="6" name="Picture 5" descr="C:\Documents and Settings\wilson\Desktop\IMG_3940.JPG"/>
          <p:cNvPicPr>
            <a:picLocks noChangeAspect="1" noChangeArrowheads="1"/>
          </p:cNvPicPr>
          <p:nvPr/>
        </p:nvPicPr>
        <p:blipFill>
          <a:blip r:embed="rId4" cstate="print"/>
          <a:srcRect/>
          <a:stretch>
            <a:fillRect/>
          </a:stretch>
        </p:blipFill>
        <p:spPr bwMode="auto">
          <a:xfrm>
            <a:off x="389762" y="384186"/>
            <a:ext cx="1278351" cy="1704468"/>
          </a:xfrm>
          <a:prstGeom prst="rect">
            <a:avLst/>
          </a:prstGeom>
          <a:ln>
            <a:noFill/>
          </a:ln>
          <a:effectLst>
            <a:outerShdw blurRad="292100" dist="139700" dir="2700000" algn="tl" rotWithShape="0">
              <a:srgbClr val="333333">
                <a:alpha val="65000"/>
              </a:srgbClr>
            </a:outerShdw>
          </a:effectLst>
        </p:spPr>
      </p:pic>
      <p:pic>
        <p:nvPicPr>
          <p:cNvPr id="4" name="Content Placeholder 3" descr="h2.5map.png"/>
          <p:cNvPicPr>
            <a:picLocks noChangeAspect="1"/>
          </p:cNvPicPr>
          <p:nvPr/>
        </p:nvPicPr>
        <p:blipFill>
          <a:blip r:embed="rId5" cstate="print"/>
          <a:srcRect/>
          <a:stretch>
            <a:fillRect/>
          </a:stretch>
        </p:blipFill>
        <p:spPr bwMode="auto">
          <a:xfrm>
            <a:off x="230819" y="2337914"/>
            <a:ext cx="5055833" cy="4032477"/>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6121157" y="5330821"/>
            <a:ext cx="2734499" cy="105239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The Dictionary of Sydney Mobile</a:t>
            </a:r>
            <a:endParaRPr lang="en-AU" smtClean="0"/>
          </a:p>
        </p:txBody>
      </p:sp>
      <p:sp>
        <p:nvSpPr>
          <p:cNvPr id="23555" name="Content Placeholder 2"/>
          <p:cNvSpPr>
            <a:spLocks noGrp="1"/>
          </p:cNvSpPr>
          <p:nvPr>
            <p:ph idx="1"/>
          </p:nvPr>
        </p:nvSpPr>
        <p:spPr>
          <a:xfrm>
            <a:off x="457200" y="1600200"/>
            <a:ext cx="2803525" cy="4525963"/>
          </a:xfrm>
        </p:spPr>
        <p:txBody>
          <a:bodyPr/>
          <a:lstStyle/>
          <a:p>
            <a:r>
              <a:rPr lang="en-AU" sz="1600" smtClean="0"/>
              <a:t>Small screen version</a:t>
            </a:r>
            <a:br>
              <a:rPr lang="en-AU" sz="1600" smtClean="0"/>
            </a:br>
            <a:r>
              <a:rPr lang="en-AU" sz="1600" smtClean="0"/>
              <a:t>(DoS Lite)</a:t>
            </a:r>
          </a:p>
          <a:p>
            <a:r>
              <a:rPr lang="en-AU" sz="1600" smtClean="0"/>
              <a:t>Spatially aware Smartphones</a:t>
            </a:r>
          </a:p>
          <a:p>
            <a:r>
              <a:rPr lang="en-AU" sz="1600" smtClean="0"/>
              <a:t>Mobile version</a:t>
            </a:r>
            <a:br>
              <a:rPr lang="en-AU" sz="1600" smtClean="0"/>
            </a:br>
            <a:r>
              <a:rPr lang="en-AU" sz="1600" smtClean="0"/>
              <a:t>(prototype)</a:t>
            </a:r>
          </a:p>
          <a:p>
            <a:r>
              <a:rPr lang="en-AU" sz="1600" smtClean="0"/>
              <a:t>QR codes (2D barcodes) to launch application</a:t>
            </a:r>
          </a:p>
        </p:txBody>
      </p:sp>
      <p:pic>
        <p:nvPicPr>
          <p:cNvPr id="4" name="Picture 2" descr="C:\Documents and Settings\wilson\Desktop\IMG_3939.JPG"/>
          <p:cNvPicPr>
            <a:picLocks noChangeAspect="1" noChangeArrowheads="1"/>
          </p:cNvPicPr>
          <p:nvPr/>
        </p:nvPicPr>
        <p:blipFill>
          <a:blip r:embed="rId3" cstate="print"/>
          <a:srcRect/>
          <a:stretch>
            <a:fillRect/>
          </a:stretch>
        </p:blipFill>
        <p:spPr bwMode="auto">
          <a:xfrm>
            <a:off x="3208338" y="1217613"/>
            <a:ext cx="3048000" cy="4064000"/>
          </a:xfrm>
          <a:prstGeom prst="rect">
            <a:avLst/>
          </a:prstGeom>
          <a:ln>
            <a:noFill/>
          </a:ln>
          <a:effectLst>
            <a:outerShdw blurRad="292100" dist="139700" dir="2700000" algn="tl" rotWithShape="0">
              <a:srgbClr val="333333">
                <a:alpha val="65000"/>
              </a:srgbClr>
            </a:outerShdw>
          </a:effectLst>
        </p:spPr>
      </p:pic>
      <p:pic>
        <p:nvPicPr>
          <p:cNvPr id="5" name="Picture 5" descr="C:\Documents and Settings\wilson\Desktop\IMG_3940.JPG"/>
          <p:cNvPicPr>
            <a:picLocks noChangeAspect="1" noChangeArrowheads="1"/>
          </p:cNvPicPr>
          <p:nvPr/>
        </p:nvPicPr>
        <p:blipFill>
          <a:blip r:embed="rId4" cstate="print"/>
          <a:srcRect/>
          <a:stretch>
            <a:fillRect/>
          </a:stretch>
        </p:blipFill>
        <p:spPr bwMode="auto">
          <a:xfrm>
            <a:off x="5616575" y="2249488"/>
            <a:ext cx="3048000" cy="4064000"/>
          </a:xfrm>
          <a:prstGeom prst="rect">
            <a:avLst/>
          </a:prstGeom>
          <a:ln>
            <a:noFill/>
          </a:ln>
          <a:effectLst>
            <a:outerShdw blurRad="292100" dist="139700" dir="2700000" algn="tl" rotWithShape="0">
              <a:srgbClr val="333333">
                <a:alpha val="65000"/>
              </a:srgbClr>
            </a:outerShdw>
          </a:effectLst>
        </p:spPr>
      </p:pic>
      <p:sp>
        <p:nvSpPr>
          <p:cNvPr id="23558" name="TextBox 5"/>
          <p:cNvSpPr txBox="1">
            <a:spLocks noChangeArrowheads="1"/>
          </p:cNvSpPr>
          <p:nvPr/>
        </p:nvSpPr>
        <p:spPr bwMode="auto">
          <a:xfrm>
            <a:off x="652463" y="5603875"/>
            <a:ext cx="4194175" cy="369888"/>
          </a:xfrm>
          <a:prstGeom prst="rect">
            <a:avLst/>
          </a:prstGeom>
          <a:noFill/>
          <a:ln w="9525">
            <a:noFill/>
            <a:miter lim="800000"/>
            <a:headEnd/>
            <a:tailEnd/>
          </a:ln>
        </p:spPr>
        <p:txBody>
          <a:bodyPr>
            <a:spAutoFit/>
          </a:bodyPr>
          <a:lstStyle/>
          <a:p>
            <a:r>
              <a:rPr lang="en-AU">
                <a:hlinkClick r:id="rId5"/>
              </a:rPr>
              <a:t>DoS mobile</a:t>
            </a:r>
            <a:endParaRPr lang="nl-NL"/>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Heurist underlying SQL structure</a:t>
            </a:r>
            <a:endParaRPr lang="en-AU" dirty="0"/>
          </a:p>
        </p:txBody>
      </p:sp>
      <p:sp>
        <p:nvSpPr>
          <p:cNvPr id="3" name="Content Placeholder 2"/>
          <p:cNvSpPr>
            <a:spLocks noGrp="1"/>
          </p:cNvSpPr>
          <p:nvPr>
            <p:ph idx="1"/>
          </p:nvPr>
        </p:nvSpPr>
        <p:spPr/>
        <p:txBody>
          <a:bodyPr/>
          <a:lstStyle/>
          <a:p>
            <a:endParaRPr lang="en-AU"/>
          </a:p>
        </p:txBody>
      </p:sp>
      <p:pic>
        <p:nvPicPr>
          <p:cNvPr id="4" name="Picture 2"/>
          <p:cNvPicPr>
            <a:picLocks noChangeAspect="1" noChangeArrowheads="1"/>
          </p:cNvPicPr>
          <p:nvPr/>
        </p:nvPicPr>
        <p:blipFill>
          <a:blip r:embed="rId2" cstate="print"/>
          <a:srcRect/>
          <a:stretch>
            <a:fillRect/>
          </a:stretch>
        </p:blipFill>
        <p:spPr bwMode="auto">
          <a:xfrm>
            <a:off x="515228" y="1500188"/>
            <a:ext cx="8229600" cy="4752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AU" smtClean="0"/>
              <a:t>Special features of Heurist</a:t>
            </a:r>
            <a:endParaRPr lang="nl-NL" smtClean="0"/>
          </a:p>
        </p:txBody>
      </p:sp>
      <p:sp>
        <p:nvSpPr>
          <p:cNvPr id="27651" name="Content Placeholder 2"/>
          <p:cNvSpPr>
            <a:spLocks noGrp="1"/>
          </p:cNvSpPr>
          <p:nvPr>
            <p:ph idx="1"/>
          </p:nvPr>
        </p:nvSpPr>
        <p:spPr>
          <a:xfrm>
            <a:off x="428625" y="1571625"/>
            <a:ext cx="8229600" cy="4525963"/>
          </a:xfrm>
        </p:spPr>
        <p:txBody>
          <a:bodyPr/>
          <a:lstStyle/>
          <a:p>
            <a:r>
              <a:rPr lang="en-AU" dirty="0" smtClean="0"/>
              <a:t>Spatial data</a:t>
            </a:r>
          </a:p>
          <a:p>
            <a:pPr lvl="1"/>
            <a:r>
              <a:rPr lang="en-AU" dirty="0" smtClean="0"/>
              <a:t>Geographic objects</a:t>
            </a:r>
          </a:p>
          <a:p>
            <a:r>
              <a:rPr lang="en-AU" dirty="0" smtClean="0"/>
              <a:t>Temporal data</a:t>
            </a:r>
          </a:p>
          <a:p>
            <a:pPr lvl="1"/>
            <a:r>
              <a:rPr lang="en-AU" dirty="0" smtClean="0"/>
              <a:t>Methodology for fuzzy dates and interpretation</a:t>
            </a:r>
          </a:p>
          <a:p>
            <a:r>
              <a:rPr lang="en-AU" dirty="0" smtClean="0"/>
              <a:t>Relationships</a:t>
            </a:r>
          </a:p>
          <a:p>
            <a:pPr lvl="1"/>
            <a:r>
              <a:rPr lang="en-AU" dirty="0" smtClean="0"/>
              <a:t>are everything ...</a:t>
            </a:r>
            <a:endParaRPr lang="nl-NL" dirty="0" smtClean="0"/>
          </a:p>
        </p:txBody>
      </p:sp>
      <p:pic>
        <p:nvPicPr>
          <p:cNvPr id="27652" name="Picture 3"/>
          <p:cNvPicPr>
            <a:picLocks noChangeAspect="1" noChangeArrowheads="1"/>
          </p:cNvPicPr>
          <p:nvPr/>
        </p:nvPicPr>
        <p:blipFill>
          <a:blip r:embed="rId2" cstate="print"/>
          <a:srcRect/>
          <a:stretch>
            <a:fillRect/>
          </a:stretch>
        </p:blipFill>
        <p:spPr bwMode="auto">
          <a:xfrm>
            <a:off x="1063869" y="4683979"/>
            <a:ext cx="2981325" cy="1674812"/>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5715000" y="1167179"/>
            <a:ext cx="2786063" cy="1785938"/>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5788636" y="3586163"/>
            <a:ext cx="2247533" cy="274429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AU" smtClean="0"/>
              <a:t>What is Heurist?</a:t>
            </a:r>
          </a:p>
        </p:txBody>
      </p:sp>
      <p:sp>
        <p:nvSpPr>
          <p:cNvPr id="4099" name="Content Placeholder 2"/>
          <p:cNvSpPr>
            <a:spLocks noGrp="1"/>
          </p:cNvSpPr>
          <p:nvPr>
            <p:ph idx="1"/>
          </p:nvPr>
        </p:nvSpPr>
        <p:spPr/>
        <p:txBody>
          <a:bodyPr/>
          <a:lstStyle/>
          <a:p>
            <a:pPr eaLnBrk="1" hangingPunct="1"/>
            <a:r>
              <a:rPr lang="en-AU" dirty="0" smtClean="0"/>
              <a:t>A generic, abstract, online database tool</a:t>
            </a:r>
          </a:p>
          <a:p>
            <a:pPr eaLnBrk="1" hangingPunct="1"/>
            <a:r>
              <a:rPr lang="en-AU" dirty="0" smtClean="0">
                <a:solidFill>
                  <a:schemeClr val="bg1">
                    <a:lumMod val="85000"/>
                  </a:schemeClr>
                </a:solidFill>
              </a:rPr>
              <a:t>Instant creation of complex multi-user databases</a:t>
            </a:r>
          </a:p>
          <a:p>
            <a:pPr eaLnBrk="1" hangingPunct="1"/>
            <a:r>
              <a:rPr lang="en-AU" dirty="0" smtClean="0">
                <a:solidFill>
                  <a:schemeClr val="bg1">
                    <a:lumMod val="85000"/>
                  </a:schemeClr>
                </a:solidFill>
              </a:rPr>
              <a:t>Flexible system for defining records, fields, terms, constraints - allows incremental changes</a:t>
            </a:r>
          </a:p>
          <a:p>
            <a:pPr eaLnBrk="1" hangingPunct="1"/>
            <a:r>
              <a:rPr lang="en-AU" dirty="0" smtClean="0">
                <a:solidFill>
                  <a:schemeClr val="bg1">
                    <a:lumMod val="85000"/>
                  </a:schemeClr>
                </a:solidFill>
              </a:rPr>
              <a:t>Extensive pointer/relationships capabilities for richly linked and annotated databases</a:t>
            </a:r>
          </a:p>
          <a:p>
            <a:pPr eaLnBrk="1" hangingPunct="1"/>
            <a:r>
              <a:rPr lang="en-AU" dirty="0" smtClean="0">
                <a:solidFill>
                  <a:schemeClr val="bg1">
                    <a:lumMod val="85000"/>
                  </a:schemeClr>
                </a:solidFill>
              </a:rPr>
              <a:t>Methods for sharing (internally) and publishing (externally) digital research data</a:t>
            </a:r>
          </a:p>
          <a:p>
            <a:pPr eaLnBrk="1" hangingPunct="1"/>
            <a:r>
              <a:rPr lang="en-AU" dirty="0" smtClean="0">
                <a:solidFill>
                  <a:schemeClr val="bg1">
                    <a:lumMod val="85000"/>
                  </a:schemeClr>
                </a:solidFill>
              </a:rPr>
              <a:t>Output as XML, reports, maps, timelines etc.</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r>
              <a:rPr lang="en-US" smtClean="0"/>
              <a:t>Relationships + space and time</a:t>
            </a:r>
          </a:p>
        </p:txBody>
      </p:sp>
      <p:sp>
        <p:nvSpPr>
          <p:cNvPr id="28675" name="Rectangle 3"/>
          <p:cNvSpPr>
            <a:spLocks noGrp="1" noChangeArrowheads="1"/>
          </p:cNvSpPr>
          <p:nvPr>
            <p:ph type="body" idx="4294967295"/>
          </p:nvPr>
        </p:nvSpPr>
        <p:spPr/>
        <p:txBody>
          <a:bodyPr/>
          <a:lstStyle/>
          <a:p>
            <a:endParaRPr lang="en-US" smtClean="0"/>
          </a:p>
        </p:txBody>
      </p:sp>
      <p:pic>
        <p:nvPicPr>
          <p:cNvPr id="8" name="Picture 4" descr="Q:\documentation\PRESENTATIONS_2007-onwards\2009_11_eresearch_poster\biomap_exploded.png"/>
          <p:cNvPicPr>
            <a:picLocks noChangeAspect="1" noChangeArrowheads="1"/>
          </p:cNvPicPr>
          <p:nvPr/>
        </p:nvPicPr>
        <p:blipFill>
          <a:blip r:embed="rId3" cstate="print"/>
          <a:srcRect/>
          <a:stretch>
            <a:fillRect/>
          </a:stretch>
        </p:blipFill>
        <p:spPr bwMode="auto">
          <a:xfrm>
            <a:off x="184150" y="1355725"/>
            <a:ext cx="4103688" cy="3479800"/>
          </a:xfrm>
          <a:prstGeom prst="rect">
            <a:avLst/>
          </a:prstGeom>
          <a:ln>
            <a:noFill/>
          </a:ln>
          <a:effectLst>
            <a:outerShdw blurRad="292100" dist="139700" dir="2700000" algn="tl" rotWithShape="0">
              <a:srgbClr val="333333">
                <a:alpha val="65000"/>
              </a:srgbClr>
            </a:outerShdw>
          </a:effectLst>
        </p:spPr>
      </p:pic>
      <p:pic>
        <p:nvPicPr>
          <p:cNvPr id="28677" name="Picture 4"/>
          <p:cNvPicPr>
            <a:picLocks noChangeAspect="1" noChangeArrowheads="1"/>
          </p:cNvPicPr>
          <p:nvPr/>
        </p:nvPicPr>
        <p:blipFill>
          <a:blip r:embed="rId4" cstate="print"/>
          <a:srcRect/>
          <a:stretch>
            <a:fillRect/>
          </a:stretch>
        </p:blipFill>
        <p:spPr bwMode="auto">
          <a:xfrm>
            <a:off x="3902075" y="2162175"/>
            <a:ext cx="5005388" cy="421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p:txBody>
          <a:bodyPr/>
          <a:lstStyle/>
          <a:p>
            <a:r>
              <a:rPr lang="en-AU" smtClean="0"/>
              <a:t>Spatio-temporal model using relationships</a:t>
            </a:r>
            <a:endParaRPr lang="nl-NL" smtClean="0"/>
          </a:p>
        </p:txBody>
      </p:sp>
      <p:pic>
        <p:nvPicPr>
          <p:cNvPr id="29699" name="Picture 4"/>
          <p:cNvPicPr>
            <a:picLocks noChangeAspect="1" noChangeArrowheads="1"/>
          </p:cNvPicPr>
          <p:nvPr/>
        </p:nvPicPr>
        <p:blipFill>
          <a:blip r:embed="rId3" cstate="print"/>
          <a:srcRect/>
          <a:stretch>
            <a:fillRect/>
          </a:stretch>
        </p:blipFill>
        <p:spPr bwMode="auto">
          <a:xfrm>
            <a:off x="214313" y="1312863"/>
            <a:ext cx="8643937" cy="5402262"/>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714875" y="3357563"/>
            <a:ext cx="4314825" cy="2095500"/>
          </a:xfrm>
          <a:prstGeom prst="rect">
            <a:avLst/>
          </a:prstGeom>
          <a:noFill/>
          <a:ln w="9525">
            <a:noFill/>
            <a:miter lim="800000"/>
            <a:headEnd/>
            <a:tailEnd/>
          </a:ln>
        </p:spPr>
      </p:pic>
      <p:sp>
        <p:nvSpPr>
          <p:cNvPr id="6" name="Oval 5"/>
          <p:cNvSpPr/>
          <p:nvPr/>
        </p:nvSpPr>
        <p:spPr>
          <a:xfrm>
            <a:off x="2714625" y="4500563"/>
            <a:ext cx="500063" cy="2143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cxnSp>
        <p:nvCxnSpPr>
          <p:cNvPr id="8" name="Straight Arrow Connector 7"/>
          <p:cNvCxnSpPr/>
          <p:nvPr/>
        </p:nvCxnSpPr>
        <p:spPr>
          <a:xfrm flipV="1">
            <a:off x="3286125" y="4500563"/>
            <a:ext cx="1357313" cy="714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5605" name="Picture 5"/>
          <p:cNvPicPr>
            <a:picLocks noChangeAspect="1" noChangeArrowheads="1"/>
          </p:cNvPicPr>
          <p:nvPr/>
        </p:nvPicPr>
        <p:blipFill>
          <a:blip r:embed="rId5" cstate="print"/>
          <a:srcRect/>
          <a:stretch>
            <a:fillRect/>
          </a:stretch>
        </p:blipFill>
        <p:spPr bwMode="auto">
          <a:xfrm>
            <a:off x="5492750" y="4643438"/>
            <a:ext cx="3436938" cy="2024062"/>
          </a:xfrm>
          <a:prstGeom prst="rect">
            <a:avLst/>
          </a:prstGeom>
          <a:noFill/>
          <a:ln w="9525">
            <a:noFill/>
            <a:miter lim="800000"/>
            <a:headEnd/>
            <a:tailEnd/>
          </a:ln>
        </p:spPr>
      </p:pic>
      <p:sp>
        <p:nvSpPr>
          <p:cNvPr id="10" name="Oval 9"/>
          <p:cNvSpPr/>
          <p:nvPr/>
        </p:nvSpPr>
        <p:spPr>
          <a:xfrm>
            <a:off x="2643188" y="5500688"/>
            <a:ext cx="1928812" cy="285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cxnSp>
        <p:nvCxnSpPr>
          <p:cNvPr id="11" name="Straight Arrow Connector 10"/>
          <p:cNvCxnSpPr/>
          <p:nvPr/>
        </p:nvCxnSpPr>
        <p:spPr>
          <a:xfrm>
            <a:off x="4643438" y="5643563"/>
            <a:ext cx="785812" cy="1428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2" name="Picture 2"/>
          <p:cNvPicPr>
            <a:picLocks noChangeAspect="1" noChangeArrowheads="1"/>
          </p:cNvPicPr>
          <p:nvPr/>
        </p:nvPicPr>
        <p:blipFill>
          <a:blip r:embed="rId6" cstate="print"/>
          <a:srcRect/>
          <a:stretch>
            <a:fillRect/>
          </a:stretch>
        </p:blipFill>
        <p:spPr bwMode="auto">
          <a:xfrm>
            <a:off x="6200775" y="5187950"/>
            <a:ext cx="2800350" cy="1527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5605"/>
                                        </p:tgtEl>
                                        <p:attrNameLst>
                                          <p:attrName>style.visibility</p:attrName>
                                        </p:attrNameLst>
                                      </p:cBhvr>
                                      <p:to>
                                        <p:strVal val="visible"/>
                                      </p:to>
                                    </p:set>
                                    <p:animEffect transition="in" filter="fade">
                                      <p:cBhvr>
                                        <p:cTn id="26" dur="500"/>
                                        <p:tgtEl>
                                          <p:spTgt spid="2560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AU" dirty="0" smtClean="0"/>
              <a:t>Heurist </a:t>
            </a:r>
            <a:r>
              <a:rPr lang="en-AU" dirty="0" err="1" smtClean="0"/>
              <a:t>Vsn</a:t>
            </a:r>
            <a:r>
              <a:rPr lang="en-AU" dirty="0" smtClean="0"/>
              <a:t> 3</a:t>
            </a:r>
          </a:p>
        </p:txBody>
      </p:sp>
      <p:sp>
        <p:nvSpPr>
          <p:cNvPr id="3" name="Content Placeholder 2"/>
          <p:cNvSpPr>
            <a:spLocks noGrp="1"/>
          </p:cNvSpPr>
          <p:nvPr>
            <p:ph idx="1"/>
          </p:nvPr>
        </p:nvSpPr>
        <p:spPr>
          <a:xfrm>
            <a:off x="469900" y="1287462"/>
            <a:ext cx="8229600" cy="5113337"/>
          </a:xfrm>
        </p:spPr>
        <p:txBody>
          <a:bodyPr/>
          <a:lstStyle/>
          <a:p>
            <a:pPr>
              <a:defRPr/>
            </a:pPr>
            <a:r>
              <a:rPr lang="en-AU" sz="2000" dirty="0" smtClean="0">
                <a:solidFill>
                  <a:schemeClr val="tx1">
                    <a:lumMod val="95000"/>
                    <a:lumOff val="5000"/>
                  </a:schemeClr>
                </a:solidFill>
              </a:rPr>
              <a:t>Academic knowledge management system</a:t>
            </a:r>
          </a:p>
          <a:p>
            <a:pPr indent="17463">
              <a:buFont typeface="Wingdings" pitchFamily="2" charset="2"/>
              <a:buNone/>
              <a:tabLst>
                <a:tab pos="6273800" algn="l"/>
              </a:tabLst>
              <a:defRPr/>
            </a:pPr>
            <a:r>
              <a:rPr lang="en-US" sz="1400" i="1" dirty="0" smtClean="0">
                <a:solidFill>
                  <a:schemeClr val="tx1">
                    <a:lumMod val="95000"/>
                    <a:lumOff val="5000"/>
                  </a:schemeClr>
                </a:solidFill>
              </a:rPr>
              <a:t>“A flexible collaborative eResearch database. Heurist handles a wide variety of digital records describing research objects (from bibliographic records and web bookmarks to historical events and document annotations). Its flexibility is complemented by rich relationship handling, spatial and temporal data, mapping and timeline </a:t>
            </a:r>
            <a:r>
              <a:rPr lang="en-US" sz="1400" i="1" dirty="0" err="1" smtClean="0">
                <a:solidFill>
                  <a:schemeClr val="tx1">
                    <a:lumMod val="95000"/>
                    <a:lumOff val="5000"/>
                  </a:schemeClr>
                </a:solidFill>
              </a:rPr>
              <a:t>visualisation</a:t>
            </a:r>
            <a:r>
              <a:rPr lang="en-US" sz="1400" i="1" dirty="0" smtClean="0">
                <a:solidFill>
                  <a:schemeClr val="tx1">
                    <a:lumMod val="95000"/>
                    <a:lumOff val="5000"/>
                  </a:schemeClr>
                </a:solidFill>
              </a:rPr>
              <a:t>.”</a:t>
            </a:r>
            <a:br>
              <a:rPr lang="en-US" sz="1400" i="1" dirty="0" smtClean="0">
                <a:solidFill>
                  <a:schemeClr val="tx1">
                    <a:lumMod val="95000"/>
                    <a:lumOff val="5000"/>
                  </a:schemeClr>
                </a:solidFill>
              </a:rPr>
            </a:br>
            <a:endParaRPr lang="en-AU" sz="1000" i="1" dirty="0" smtClean="0">
              <a:solidFill>
                <a:schemeClr val="tx1">
                  <a:lumMod val="95000"/>
                  <a:lumOff val="5000"/>
                </a:schemeClr>
              </a:solidFill>
            </a:endParaRPr>
          </a:p>
          <a:p>
            <a:pPr lvl="1">
              <a:defRPr/>
            </a:pPr>
            <a:r>
              <a:rPr lang="en-AU" sz="1600" dirty="0" smtClean="0">
                <a:solidFill>
                  <a:schemeClr val="tx1">
                    <a:lumMod val="95000"/>
                    <a:lumOff val="5000"/>
                  </a:schemeClr>
                </a:solidFill>
              </a:rPr>
              <a:t>Bookmarking, tagging, notes, images</a:t>
            </a:r>
          </a:p>
          <a:p>
            <a:pPr lvl="1">
              <a:defRPr/>
            </a:pPr>
            <a:r>
              <a:rPr lang="en-AU" sz="1600" dirty="0" smtClean="0">
                <a:solidFill>
                  <a:schemeClr val="tx1">
                    <a:lumMod val="95000"/>
                    <a:lumOff val="5000"/>
                  </a:schemeClr>
                </a:solidFill>
              </a:rPr>
              <a:t>Bibliographic data (fully normalised records)</a:t>
            </a:r>
          </a:p>
          <a:p>
            <a:pPr lvl="1">
              <a:defRPr/>
            </a:pPr>
            <a:r>
              <a:rPr lang="en-AU" sz="1600" dirty="0" smtClean="0">
                <a:solidFill>
                  <a:schemeClr val="tx1">
                    <a:lumMod val="95000"/>
                    <a:lumOff val="5000"/>
                  </a:schemeClr>
                </a:solidFill>
              </a:rPr>
              <a:t>Blogging (blog posts are just database records)</a:t>
            </a:r>
          </a:p>
          <a:p>
            <a:pPr lvl="1">
              <a:defRPr/>
            </a:pPr>
            <a:r>
              <a:rPr lang="en-AU" sz="1600" dirty="0" smtClean="0">
                <a:solidFill>
                  <a:schemeClr val="tx1">
                    <a:lumMod val="95000"/>
                    <a:lumOff val="5000"/>
                  </a:schemeClr>
                </a:solidFill>
              </a:rPr>
              <a:t>Users and groups, sharing and collaboration, ownership</a:t>
            </a:r>
          </a:p>
          <a:p>
            <a:pPr lvl="1">
              <a:defRPr/>
            </a:pPr>
            <a:r>
              <a:rPr lang="en-AU" sz="1600" dirty="0" smtClean="0">
                <a:solidFill>
                  <a:schemeClr val="tx1">
                    <a:lumMod val="95000"/>
                    <a:lumOff val="5000"/>
                  </a:schemeClr>
                </a:solidFill>
              </a:rPr>
              <a:t>Rich online configurable database</a:t>
            </a:r>
          </a:p>
          <a:p>
            <a:pPr lvl="2">
              <a:defRPr/>
            </a:pPr>
            <a:r>
              <a:rPr lang="en-AU" sz="1600" dirty="0" smtClean="0">
                <a:solidFill>
                  <a:schemeClr val="tx1">
                    <a:lumMod val="95000"/>
                    <a:lumOff val="5000"/>
                  </a:schemeClr>
                </a:solidFill>
              </a:rPr>
              <a:t>Unlimited record types</a:t>
            </a:r>
          </a:p>
          <a:p>
            <a:pPr lvl="2">
              <a:defRPr/>
            </a:pPr>
            <a:r>
              <a:rPr lang="en-AU" sz="1600" dirty="0" smtClean="0">
                <a:solidFill>
                  <a:schemeClr val="tx1">
                    <a:lumMod val="95000"/>
                    <a:lumOff val="5000"/>
                  </a:schemeClr>
                </a:solidFill>
              </a:rPr>
              <a:t>Rich range of field types: (numeric, terms, text, </a:t>
            </a:r>
            <a:r>
              <a:rPr lang="en-AU" sz="1600" dirty="0" err="1" smtClean="0">
                <a:solidFill>
                  <a:schemeClr val="tx1">
                    <a:lumMod val="95000"/>
                    <a:lumOff val="5000"/>
                  </a:schemeClr>
                </a:solidFill>
              </a:rPr>
              <a:t>wysiwyg</a:t>
            </a:r>
            <a:r>
              <a:rPr lang="en-AU" sz="1600" dirty="0" smtClean="0">
                <a:solidFill>
                  <a:schemeClr val="tx1">
                    <a:lumMod val="95000"/>
                    <a:lumOff val="5000"/>
                  </a:schemeClr>
                </a:solidFill>
              </a:rPr>
              <a:t> text, spatial objects, temporal objects, multimedia, record pointers etc.)</a:t>
            </a:r>
          </a:p>
          <a:p>
            <a:pPr lvl="2">
              <a:defRPr/>
            </a:pPr>
            <a:r>
              <a:rPr lang="en-AU" sz="1600" dirty="0" smtClean="0">
                <a:solidFill>
                  <a:schemeClr val="tx1">
                    <a:lumMod val="95000"/>
                    <a:lumOff val="5000"/>
                  </a:schemeClr>
                </a:solidFill>
              </a:rPr>
              <a:t>Repeatability of fields and requirements (1, 2, …)</a:t>
            </a:r>
          </a:p>
          <a:p>
            <a:pPr lvl="2">
              <a:defRPr/>
            </a:pPr>
            <a:r>
              <a:rPr lang="en-AU" sz="1600" dirty="0" smtClean="0">
                <a:solidFill>
                  <a:schemeClr val="tx1">
                    <a:lumMod val="95000"/>
                    <a:lumOff val="5000"/>
                  </a:schemeClr>
                </a:solidFill>
              </a:rPr>
              <a:t>Typed relationships between records (all or constrained by type)</a:t>
            </a:r>
          </a:p>
          <a:p>
            <a:pPr lvl="2">
              <a:defRPr/>
            </a:pPr>
            <a:r>
              <a:rPr lang="en-AU" sz="1600" dirty="0" smtClean="0"/>
              <a:t>Relationship browsing and filtering</a:t>
            </a:r>
            <a:endParaRPr lang="en-AU" sz="1600" dirty="0" smtClean="0">
              <a:solidFill>
                <a:schemeClr val="tx1">
                  <a:lumMod val="95000"/>
                  <a:lumOff val="5000"/>
                </a:schemeClr>
              </a:solidFill>
            </a:endParaRPr>
          </a:p>
          <a:p>
            <a:pPr lvl="2">
              <a:defRPr/>
            </a:pPr>
            <a:r>
              <a:rPr lang="en-AU" sz="1600" dirty="0" smtClean="0">
                <a:solidFill>
                  <a:schemeClr val="tx1">
                    <a:lumMod val="95000"/>
                    <a:lumOff val="5000"/>
                  </a:schemeClr>
                </a:solidFill>
              </a:rPr>
              <a:t>Search, saved subsets, saved relationship filters</a:t>
            </a:r>
          </a:p>
          <a:p>
            <a:pPr lvl="2">
              <a:defRPr/>
            </a:pPr>
            <a:r>
              <a:rPr lang="en-AU" sz="1600" dirty="0" smtClean="0">
                <a:solidFill>
                  <a:schemeClr val="tx1">
                    <a:lumMod val="95000"/>
                    <a:lumOff val="5000"/>
                  </a:schemeClr>
                </a:solidFill>
              </a:rPr>
              <a:t>Publish reports, maps, timelines to web pages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Status of Heurist</a:t>
            </a:r>
            <a:endParaRPr lang="nl-NL" dirty="0"/>
          </a:p>
        </p:txBody>
      </p:sp>
      <p:sp>
        <p:nvSpPr>
          <p:cNvPr id="3" name="Content Placeholder 2"/>
          <p:cNvSpPr>
            <a:spLocks noGrp="1"/>
          </p:cNvSpPr>
          <p:nvPr>
            <p:ph sz="half" idx="1"/>
          </p:nvPr>
        </p:nvSpPr>
        <p:spPr>
          <a:xfrm>
            <a:off x="457200" y="1600200"/>
            <a:ext cx="8141677" cy="4525963"/>
          </a:xfrm>
        </p:spPr>
        <p:txBody>
          <a:bodyPr/>
          <a:lstStyle/>
          <a:p>
            <a:r>
              <a:rPr lang="en-AU" dirty="0" smtClean="0"/>
              <a:t>Version 3 alpha/beta</a:t>
            </a:r>
          </a:p>
          <a:p>
            <a:r>
              <a:rPr lang="en-AU" dirty="0" smtClean="0"/>
              <a:t>Available now for use on our server (some capacity restrictions apply)</a:t>
            </a:r>
          </a:p>
          <a:p>
            <a:r>
              <a:rPr lang="en-AU" dirty="0" smtClean="0"/>
              <a:t>Can be installed on most servers (PHP/</a:t>
            </a:r>
            <a:r>
              <a:rPr lang="en-AU" dirty="0" err="1" smtClean="0"/>
              <a:t>MySQL</a:t>
            </a:r>
            <a:r>
              <a:rPr lang="en-AU" dirty="0" smtClean="0"/>
              <a:t>/Apache or IIS)</a:t>
            </a:r>
          </a:p>
          <a:p>
            <a:r>
              <a:rPr lang="en-AU" dirty="0" smtClean="0"/>
              <a:t>New databases can participate in a peer-to-peer network of Heurist databases</a:t>
            </a:r>
          </a:p>
          <a:p>
            <a:r>
              <a:rPr lang="en-AU" dirty="0" smtClean="0"/>
              <a:t>Available to install third quarter 2012, GNU GPL (can be made available now on special request)</a:t>
            </a:r>
          </a:p>
          <a:p>
            <a:endParaRPr lang="en-AU"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567" y="979714"/>
            <a:ext cx="8750330" cy="627017"/>
          </a:xfrm>
        </p:spPr>
        <p:txBody>
          <a:bodyPr>
            <a:normAutofit/>
          </a:bodyPr>
          <a:lstStyle/>
          <a:p>
            <a:r>
              <a:rPr lang="en-AU" sz="2800" dirty="0" smtClean="0"/>
              <a:t>SOME IMPLEMENTATIONS</a:t>
            </a:r>
          </a:p>
        </p:txBody>
      </p:sp>
      <p:sp>
        <p:nvSpPr>
          <p:cNvPr id="3" name="Subtitle 2"/>
          <p:cNvSpPr>
            <a:spLocks noGrp="1"/>
          </p:cNvSpPr>
          <p:nvPr>
            <p:ph type="subTitle" idx="1"/>
          </p:nvPr>
        </p:nvSpPr>
        <p:spPr>
          <a:xfrm>
            <a:off x="208447" y="268429"/>
            <a:ext cx="8750329" cy="500066"/>
          </a:xfrm>
        </p:spPr>
        <p:txBody>
          <a:bodyPr>
            <a:normAutofit/>
          </a:bodyPr>
          <a:lstStyle/>
          <a:p>
            <a:r>
              <a:rPr lang="en-AU" dirty="0"/>
              <a:t>HEURIST: A RICH COLLABORATIVE </a:t>
            </a:r>
            <a:r>
              <a:rPr lang="en-AU" dirty="0" smtClean="0"/>
              <a:t>DATABASE</a:t>
            </a:r>
            <a:endParaRPr lang="en-AU" dirty="0"/>
          </a:p>
        </p:txBody>
      </p:sp>
      <p:sp>
        <p:nvSpPr>
          <p:cNvPr id="5" name="Content Placeholder 4"/>
          <p:cNvSpPr>
            <a:spLocks noGrp="1"/>
          </p:cNvSpPr>
          <p:nvPr>
            <p:ph sz="quarter" idx="12"/>
          </p:nvPr>
        </p:nvSpPr>
        <p:spPr/>
        <p:txBody>
          <a:bodyPr/>
          <a:lstStyle/>
          <a:p>
            <a:r>
              <a:rPr lang="en-AU" dirty="0" smtClean="0"/>
              <a:t>    </a:t>
            </a:r>
          </a:p>
        </p:txBody>
      </p:sp>
      <p:grpSp>
        <p:nvGrpSpPr>
          <p:cNvPr id="4" name="Group 9"/>
          <p:cNvGrpSpPr/>
          <p:nvPr/>
        </p:nvGrpSpPr>
        <p:grpSpPr>
          <a:xfrm>
            <a:off x="344000" y="3166419"/>
            <a:ext cx="1612106" cy="789289"/>
            <a:chOff x="261938" y="5715016"/>
            <a:chExt cx="1612106" cy="789289"/>
          </a:xfrm>
        </p:grpSpPr>
        <p:sp>
          <p:nvSpPr>
            <p:cNvPr id="11" name="Rectangle 10"/>
            <p:cNvSpPr/>
            <p:nvPr/>
          </p:nvSpPr>
          <p:spPr>
            <a:xfrm flipH="1">
              <a:off x="261938" y="5715016"/>
              <a:ext cx="1612106" cy="789289"/>
            </a:xfrm>
            <a:prstGeom prst="rect">
              <a:avLst/>
            </a:prstGeom>
            <a:solidFill>
              <a:srgbClr val="E2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USY_MB1_rgb_Reversed_Standard_Logo.png"/>
            <p:cNvPicPr>
              <a:picLocks noChangeAspect="1"/>
            </p:cNvPicPr>
            <p:nvPr/>
          </p:nvPicPr>
          <p:blipFill>
            <a:blip r:embed="rId2" cstate="print"/>
            <a:stretch>
              <a:fillRect/>
            </a:stretch>
          </p:blipFill>
          <p:spPr>
            <a:xfrm>
              <a:off x="433773" y="5890063"/>
              <a:ext cx="1268436" cy="439194"/>
            </a:xfrm>
            <a:prstGeom prst="rect">
              <a:avLst/>
            </a:prstGeom>
          </p:spPr>
        </p:pic>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0" name="Rectangle 4"/>
          <p:cNvSpPr>
            <a:spLocks noGrp="1" noChangeArrowheads="1"/>
          </p:cNvSpPr>
          <p:nvPr>
            <p:ph type="title"/>
          </p:nvPr>
        </p:nvSpPr>
        <p:spPr/>
        <p:txBody>
          <a:bodyPr/>
          <a:lstStyle/>
          <a:p>
            <a:r>
              <a:rPr lang="en-US" dirty="0" smtClean="0"/>
              <a:t>Digital Harlem </a:t>
            </a:r>
            <a:r>
              <a:rPr lang="en-US" dirty="0"/>
              <a:t>1915-1930</a:t>
            </a:r>
          </a:p>
        </p:txBody>
      </p:sp>
      <p:pic>
        <p:nvPicPr>
          <p:cNvPr id="51204" name="Picture 4"/>
          <p:cNvPicPr>
            <a:picLocks noChangeAspect="1" noChangeArrowheads="1"/>
          </p:cNvPicPr>
          <p:nvPr/>
        </p:nvPicPr>
        <p:blipFill>
          <a:blip r:embed="rId3" cstate="print"/>
          <a:srcRect/>
          <a:stretch>
            <a:fillRect/>
          </a:stretch>
        </p:blipFill>
        <p:spPr bwMode="auto">
          <a:xfrm>
            <a:off x="135101" y="1189702"/>
            <a:ext cx="4813547" cy="4130173"/>
          </a:xfrm>
          <a:prstGeom prst="rect">
            <a:avLst/>
          </a:prstGeom>
          <a:ln>
            <a:noFill/>
          </a:ln>
          <a:effectLst>
            <a:outerShdw blurRad="292100" dist="139700" dir="2700000" algn="tl" rotWithShape="0">
              <a:srgbClr val="333333">
                <a:alpha val="65000"/>
              </a:srgbClr>
            </a:outerShdw>
          </a:effectLst>
        </p:spPr>
      </p:pic>
      <p:pic>
        <p:nvPicPr>
          <p:cNvPr id="8" name="Picture 7" descr="report.jpg"/>
          <p:cNvPicPr>
            <a:picLocks noChangeAspect="1"/>
          </p:cNvPicPr>
          <p:nvPr/>
        </p:nvPicPr>
        <p:blipFill>
          <a:blip r:embed="rId4" cstate="print"/>
          <a:stretch>
            <a:fillRect/>
          </a:stretch>
        </p:blipFill>
        <p:spPr>
          <a:xfrm>
            <a:off x="229829" y="3617299"/>
            <a:ext cx="2849193" cy="2643954"/>
          </a:xfrm>
          <a:prstGeom prst="rect">
            <a:avLst/>
          </a:prstGeom>
          <a:ln>
            <a:noFill/>
          </a:ln>
          <a:effectLst>
            <a:outerShdw blurRad="292100" dist="139700" dir="2700000" algn="tl" rotWithShape="0">
              <a:srgbClr val="333333">
                <a:alpha val="65000"/>
              </a:srgbClr>
            </a:outerShdw>
          </a:effectLst>
        </p:spPr>
      </p:pic>
      <p:pic>
        <p:nvPicPr>
          <p:cNvPr id="51205" name="Picture 5"/>
          <p:cNvPicPr>
            <a:picLocks noChangeAspect="1" noChangeArrowheads="1"/>
          </p:cNvPicPr>
          <p:nvPr/>
        </p:nvPicPr>
        <p:blipFill>
          <a:blip r:embed="rId5" cstate="print"/>
          <a:srcRect/>
          <a:stretch>
            <a:fillRect/>
          </a:stretch>
        </p:blipFill>
        <p:spPr bwMode="auto">
          <a:xfrm>
            <a:off x="3281414" y="1512682"/>
            <a:ext cx="5514286" cy="473142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Gallipoli: The First Day</a:t>
            </a:r>
            <a:endParaRPr lang="en-AU" dirty="0"/>
          </a:p>
        </p:txBody>
      </p:sp>
      <p:sp>
        <p:nvSpPr>
          <p:cNvPr id="3" name="Content Placeholder 2"/>
          <p:cNvSpPr>
            <a:spLocks noGrp="1"/>
          </p:cNvSpPr>
          <p:nvPr>
            <p:ph idx="1"/>
          </p:nvPr>
        </p:nvSpPr>
        <p:spPr/>
        <p:txBody>
          <a:bodyPr/>
          <a:lstStyle/>
          <a:p>
            <a:endParaRPr lang="en-AU"/>
          </a:p>
        </p:txBody>
      </p:sp>
      <p:pic>
        <p:nvPicPr>
          <p:cNvPr id="5" name="Picture 2"/>
          <p:cNvPicPr>
            <a:picLocks noChangeAspect="1" noChangeArrowheads="1"/>
          </p:cNvPicPr>
          <p:nvPr/>
        </p:nvPicPr>
        <p:blipFill>
          <a:blip r:embed="rId3" cstate="print"/>
          <a:srcRect/>
          <a:stretch>
            <a:fillRect/>
          </a:stretch>
        </p:blipFill>
        <p:spPr bwMode="auto">
          <a:xfrm>
            <a:off x="1775502" y="1283203"/>
            <a:ext cx="7072362" cy="4874118"/>
          </a:xfrm>
          <a:prstGeom prst="rect">
            <a:avLst/>
          </a:prstGeom>
          <a:ln>
            <a:noFill/>
          </a:ln>
          <a:effectLst>
            <a:outerShdw blurRad="292100" dist="139700" dir="2700000" algn="tl" rotWithShape="0">
              <a:srgbClr val="333333">
                <a:alpha val="65000"/>
              </a:srgbClr>
            </a:outerShdw>
          </a:effectLst>
        </p:spPr>
      </p:pic>
      <p:pic>
        <p:nvPicPr>
          <p:cNvPr id="57346" name="Picture 2" descr="Q:\teaching_development\GIS_Workshops\2009_GIS_workshop\Gallipoli_the_first_day_captures\screen_001.jpg"/>
          <p:cNvPicPr>
            <a:picLocks noChangeAspect="1" noChangeArrowheads="1"/>
          </p:cNvPicPr>
          <p:nvPr/>
        </p:nvPicPr>
        <p:blipFill>
          <a:blip r:embed="rId4" cstate="print"/>
          <a:srcRect/>
          <a:stretch>
            <a:fillRect/>
          </a:stretch>
        </p:blipFill>
        <p:spPr bwMode="auto">
          <a:xfrm>
            <a:off x="150725" y="3342562"/>
            <a:ext cx="3936459" cy="246548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dirty="0"/>
              <a:t>Dictionary of Sydney</a:t>
            </a:r>
          </a:p>
        </p:txBody>
      </p:sp>
      <p:pic>
        <p:nvPicPr>
          <p:cNvPr id="54274" name="Picture 2" descr="Q:\documentation\PRESENTATIONS_2007-onwards\2009_11_eresearch_poster\dos_startup_page.jpg"/>
          <p:cNvPicPr>
            <a:picLocks noChangeAspect="1" noChangeArrowheads="1"/>
          </p:cNvPicPr>
          <p:nvPr/>
        </p:nvPicPr>
        <p:blipFill>
          <a:blip r:embed="rId3" cstate="print"/>
          <a:srcRect l="8584" r="9582"/>
          <a:stretch>
            <a:fillRect/>
          </a:stretch>
        </p:blipFill>
        <p:spPr bwMode="auto">
          <a:xfrm>
            <a:off x="1873421" y="1373902"/>
            <a:ext cx="5526185" cy="484987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dirty="0"/>
              <a:t>Dictionary of Sydney</a:t>
            </a:r>
          </a:p>
        </p:txBody>
      </p:sp>
      <p:pic>
        <p:nvPicPr>
          <p:cNvPr id="54275" name="Picture 3" descr="Q:\documentation\PRESENTATIONS_2007-onwards\2009_11_eresearch_poster\dos_surry_hills.jpg"/>
          <p:cNvPicPr>
            <a:picLocks noChangeAspect="1" noChangeArrowheads="1"/>
          </p:cNvPicPr>
          <p:nvPr/>
        </p:nvPicPr>
        <p:blipFill>
          <a:blip r:embed="rId3" cstate="print"/>
          <a:srcRect/>
          <a:stretch>
            <a:fillRect/>
          </a:stretch>
        </p:blipFill>
        <p:spPr bwMode="auto">
          <a:xfrm>
            <a:off x="331606" y="1500354"/>
            <a:ext cx="4572000" cy="4033838"/>
          </a:xfrm>
          <a:prstGeom prst="rect">
            <a:avLst/>
          </a:prstGeom>
          <a:ln>
            <a:noFill/>
          </a:ln>
          <a:effectLst>
            <a:outerShdw blurRad="292100" dist="139700" dir="2700000" algn="tl" rotWithShape="0">
              <a:srgbClr val="333333">
                <a:alpha val="65000"/>
              </a:srgbClr>
            </a:outerShdw>
          </a:effectLst>
        </p:spPr>
      </p:pic>
      <p:pic>
        <p:nvPicPr>
          <p:cNvPr id="54276" name="Picture 4" descr="Q:\documentation\PRESENTATIONS_2007-onwards\2009_11_eresearch_poster\dos_surry_hills_map.jpg"/>
          <p:cNvPicPr>
            <a:picLocks noChangeAspect="1" noChangeArrowheads="1"/>
          </p:cNvPicPr>
          <p:nvPr/>
        </p:nvPicPr>
        <p:blipFill>
          <a:blip r:embed="rId4" cstate="print"/>
          <a:srcRect l="8346" r="7808"/>
          <a:stretch>
            <a:fillRect/>
          </a:stretch>
        </p:blipFill>
        <p:spPr bwMode="auto">
          <a:xfrm>
            <a:off x="4461879" y="3138353"/>
            <a:ext cx="4466105" cy="300922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dirty="0"/>
              <a:t>Dictionary of Sydney</a:t>
            </a:r>
          </a:p>
        </p:txBody>
      </p:sp>
      <p:pic>
        <p:nvPicPr>
          <p:cNvPr id="6" name="Picture 2"/>
          <p:cNvPicPr>
            <a:picLocks noChangeAspect="1" noChangeArrowheads="1"/>
          </p:cNvPicPr>
          <p:nvPr/>
        </p:nvPicPr>
        <p:blipFill>
          <a:blip r:embed="rId3" cstate="print"/>
          <a:srcRect/>
          <a:stretch>
            <a:fillRect/>
          </a:stretch>
        </p:blipFill>
        <p:spPr bwMode="auto">
          <a:xfrm>
            <a:off x="1199738" y="1448971"/>
            <a:ext cx="6832913" cy="474678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413519" y="1454517"/>
            <a:ext cx="8282999" cy="4942476"/>
          </a:xfrm>
          <a:prstGeom prst="rect">
            <a:avLst/>
          </a:prstGeom>
          <a:ln>
            <a:noFill/>
          </a:ln>
          <a:effectLst>
            <a:outerShdw blurRad="292100" dist="139700" dir="2700000" algn="tl" rotWithShape="0">
              <a:srgbClr val="333333">
                <a:alpha val="65000"/>
              </a:srgbClr>
            </a:outerShdw>
          </a:effectLst>
        </p:spPr>
      </p:pic>
      <p:grpSp>
        <p:nvGrpSpPr>
          <p:cNvPr id="2" name="Group 22"/>
          <p:cNvGrpSpPr/>
          <p:nvPr/>
        </p:nvGrpSpPr>
        <p:grpSpPr>
          <a:xfrm>
            <a:off x="480767" y="714375"/>
            <a:ext cx="1338606" cy="5535595"/>
            <a:chOff x="480767" y="714375"/>
            <a:chExt cx="1338606" cy="5535595"/>
          </a:xfrm>
        </p:grpSpPr>
        <p:sp>
          <p:nvSpPr>
            <p:cNvPr id="6" name="Rounded Rectangle 5"/>
            <p:cNvSpPr/>
            <p:nvPr/>
          </p:nvSpPr>
          <p:spPr bwMode="auto">
            <a:xfrm>
              <a:off x="501101" y="2181641"/>
              <a:ext cx="1252283" cy="4068329"/>
            </a:xfrm>
            <a:prstGeom prst="roundRect">
              <a:avLst/>
            </a:prstGeom>
            <a:no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sp>
          <p:nvSpPr>
            <p:cNvPr id="10" name="Rounded Rectangle 9"/>
            <p:cNvSpPr/>
            <p:nvPr/>
          </p:nvSpPr>
          <p:spPr bwMode="auto">
            <a:xfrm>
              <a:off x="480767" y="714375"/>
              <a:ext cx="1338606" cy="533551"/>
            </a:xfrm>
            <a:prstGeom prst="roundRect">
              <a:avLst/>
            </a:prstGeom>
            <a:solidFill>
              <a:srgbClr val="06BED6"/>
            </a:solid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AU" dirty="0" smtClean="0"/>
                <a:t>Navigation</a:t>
              </a:r>
              <a:endParaRPr lang="en-AU" dirty="0"/>
            </a:p>
          </p:txBody>
        </p:sp>
        <p:cxnSp>
          <p:nvCxnSpPr>
            <p:cNvPr id="17" name="Straight Connector 16"/>
            <p:cNvCxnSpPr>
              <a:stCxn id="0" idx="2"/>
              <a:endCxn id="0" idx="0"/>
            </p:cNvCxnSpPr>
            <p:nvPr/>
          </p:nvCxnSpPr>
          <p:spPr bwMode="auto">
            <a:xfrm rot="5400000">
              <a:off x="691692" y="1683477"/>
              <a:ext cx="933715" cy="6261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 name="Group 37"/>
          <p:cNvGrpSpPr>
            <a:grpSpLocks/>
          </p:cNvGrpSpPr>
          <p:nvPr/>
        </p:nvGrpSpPr>
        <p:grpSpPr bwMode="auto">
          <a:xfrm>
            <a:off x="1838224" y="714376"/>
            <a:ext cx="2696067" cy="5526168"/>
            <a:chOff x="1571604" y="714356"/>
            <a:chExt cx="3143272" cy="5929354"/>
          </a:xfrm>
        </p:grpSpPr>
        <p:sp>
          <p:nvSpPr>
            <p:cNvPr id="8" name="Rounded Rectangle 7"/>
            <p:cNvSpPr/>
            <p:nvPr/>
          </p:nvSpPr>
          <p:spPr>
            <a:xfrm>
              <a:off x="1571604" y="2285992"/>
              <a:ext cx="3143272" cy="4357718"/>
            </a:xfrm>
            <a:prstGeom prst="roundRect">
              <a:avLst>
                <a:gd name="adj" fmla="val 9234"/>
              </a:avLst>
            </a:prstGeom>
            <a:no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sp>
          <p:nvSpPr>
            <p:cNvPr id="12" name="Rounded Rectangle 11"/>
            <p:cNvSpPr/>
            <p:nvPr/>
          </p:nvSpPr>
          <p:spPr>
            <a:xfrm>
              <a:off x="1758444" y="714356"/>
              <a:ext cx="1208951" cy="571504"/>
            </a:xfrm>
            <a:prstGeom prst="roundRect">
              <a:avLst/>
            </a:prstGeom>
            <a:solidFill>
              <a:srgbClr val="06BED6"/>
            </a:solid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AU" dirty="0"/>
                <a:t>Search</a:t>
              </a:r>
            </a:p>
          </p:txBody>
        </p:sp>
        <p:cxnSp>
          <p:nvCxnSpPr>
            <p:cNvPr id="20" name="Straight Connector 19"/>
            <p:cNvCxnSpPr>
              <a:stCxn id="0" idx="2"/>
            </p:cNvCxnSpPr>
            <p:nvPr/>
          </p:nvCxnSpPr>
          <p:spPr>
            <a:xfrm rot="5400000">
              <a:off x="1893075" y="1750207"/>
              <a:ext cx="1000132" cy="7143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4" name="Group 35"/>
          <p:cNvGrpSpPr>
            <a:grpSpLocks/>
          </p:cNvGrpSpPr>
          <p:nvPr/>
        </p:nvGrpSpPr>
        <p:grpSpPr bwMode="auto">
          <a:xfrm>
            <a:off x="4656842" y="714376"/>
            <a:ext cx="3996964" cy="5526168"/>
            <a:chOff x="4714876" y="714356"/>
            <a:chExt cx="4286280" cy="5929354"/>
          </a:xfrm>
        </p:grpSpPr>
        <p:sp>
          <p:nvSpPr>
            <p:cNvPr id="9" name="Rounded Rectangle 8"/>
            <p:cNvSpPr/>
            <p:nvPr/>
          </p:nvSpPr>
          <p:spPr>
            <a:xfrm>
              <a:off x="4714876" y="2285992"/>
              <a:ext cx="4286280" cy="4357718"/>
            </a:xfrm>
            <a:prstGeom prst="roundRect">
              <a:avLst>
                <a:gd name="adj" fmla="val 6781"/>
              </a:avLst>
            </a:prstGeom>
            <a:no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sp>
          <p:nvSpPr>
            <p:cNvPr id="13" name="Rounded Rectangle 12"/>
            <p:cNvSpPr/>
            <p:nvPr/>
          </p:nvSpPr>
          <p:spPr>
            <a:xfrm>
              <a:off x="5857884" y="714356"/>
              <a:ext cx="2571736" cy="571504"/>
            </a:xfrm>
            <a:prstGeom prst="roundRect">
              <a:avLst/>
            </a:prstGeom>
            <a:solidFill>
              <a:srgbClr val="06BED6"/>
            </a:solid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AU" dirty="0"/>
                <a:t>Application / Display</a:t>
              </a:r>
            </a:p>
          </p:txBody>
        </p:sp>
        <p:cxnSp>
          <p:nvCxnSpPr>
            <p:cNvPr id="21" name="Straight Connector 20"/>
            <p:cNvCxnSpPr>
              <a:stCxn id="0" idx="2"/>
            </p:cNvCxnSpPr>
            <p:nvPr/>
          </p:nvCxnSpPr>
          <p:spPr>
            <a:xfrm rot="5400000">
              <a:off x="6536545" y="1678770"/>
              <a:ext cx="1000132" cy="21431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 name="Group 36"/>
          <p:cNvGrpSpPr>
            <a:grpSpLocks/>
          </p:cNvGrpSpPr>
          <p:nvPr/>
        </p:nvGrpSpPr>
        <p:grpSpPr bwMode="auto">
          <a:xfrm>
            <a:off x="1791093" y="744718"/>
            <a:ext cx="6872140" cy="1291472"/>
            <a:chOff x="1571604" y="714356"/>
            <a:chExt cx="7572396" cy="1571636"/>
          </a:xfrm>
        </p:grpSpPr>
        <p:sp>
          <p:nvSpPr>
            <p:cNvPr id="14" name="Rounded Rectangle 13"/>
            <p:cNvSpPr/>
            <p:nvPr/>
          </p:nvSpPr>
          <p:spPr>
            <a:xfrm>
              <a:off x="3286116" y="714356"/>
              <a:ext cx="2143108" cy="571504"/>
            </a:xfrm>
            <a:prstGeom prst="roundRect">
              <a:avLst/>
            </a:prstGeom>
            <a:solidFill>
              <a:srgbClr val="06BED6"/>
            </a:solid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AU" dirty="0"/>
                <a:t>Other functions</a:t>
              </a:r>
            </a:p>
          </p:txBody>
        </p:sp>
        <p:sp>
          <p:nvSpPr>
            <p:cNvPr id="15" name="Rounded Rectangle 14"/>
            <p:cNvSpPr/>
            <p:nvPr/>
          </p:nvSpPr>
          <p:spPr>
            <a:xfrm>
              <a:off x="1571604" y="1500174"/>
              <a:ext cx="7572396" cy="785818"/>
            </a:xfrm>
            <a:prstGeom prst="roundRect">
              <a:avLst>
                <a:gd name="adj" fmla="val 24844"/>
              </a:avLst>
            </a:prstGeom>
            <a:noFill/>
            <a:ln w="50800">
              <a:solidFill>
                <a:srgbClr val="FFFF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cxnSp>
          <p:nvCxnSpPr>
            <p:cNvPr id="22" name="Straight Connector 21"/>
            <p:cNvCxnSpPr>
              <a:stCxn id="0" idx="2"/>
            </p:cNvCxnSpPr>
            <p:nvPr/>
          </p:nvCxnSpPr>
          <p:spPr>
            <a:xfrm rot="5400000">
              <a:off x="4214798" y="1357299"/>
              <a:ext cx="214315"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40" name="Title 1"/>
          <p:cNvSpPr>
            <a:spLocks noGrp="1"/>
          </p:cNvSpPr>
          <p:nvPr>
            <p:ph type="title"/>
          </p:nvPr>
        </p:nvSpPr>
        <p:spPr>
          <a:xfrm>
            <a:off x="411040" y="142875"/>
            <a:ext cx="8229600" cy="357188"/>
          </a:xfrm>
        </p:spPr>
        <p:txBody>
          <a:bodyPr rtlCol="0">
            <a:normAutofit fontScale="90000"/>
          </a:bodyPr>
          <a:lstStyle/>
          <a:p>
            <a:pPr fontAlgn="auto">
              <a:spcAft>
                <a:spcPts val="0"/>
              </a:spcAft>
              <a:defRPr/>
            </a:pPr>
            <a:r>
              <a:rPr lang="en-AU" dirty="0" smtClean="0"/>
              <a:t>A generic, abstract, online database tool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dirty="0"/>
              <a:t>Dictionary of Sydney</a:t>
            </a:r>
          </a:p>
        </p:txBody>
      </p:sp>
      <p:pic>
        <p:nvPicPr>
          <p:cNvPr id="6" name="Picture 5"/>
          <p:cNvPicPr/>
          <p:nvPr/>
        </p:nvPicPr>
        <p:blipFill>
          <a:blip r:embed="rId3" cstate="print"/>
          <a:srcRect/>
          <a:stretch>
            <a:fillRect/>
          </a:stretch>
        </p:blipFill>
        <p:spPr bwMode="auto">
          <a:xfrm>
            <a:off x="408845" y="1257300"/>
            <a:ext cx="4286247" cy="3596054"/>
          </a:xfrm>
          <a:prstGeom prst="rect">
            <a:avLst/>
          </a:prstGeom>
          <a:ln>
            <a:noFill/>
          </a:ln>
          <a:effectLst>
            <a:outerShdw blurRad="127000" dist="127000" dir="2700000" algn="tl" rotWithShape="0">
              <a:srgbClr val="333333">
                <a:alpha val="65000"/>
              </a:srgbClr>
            </a:outerShdw>
          </a:effectLst>
        </p:spPr>
      </p:pic>
      <p:pic>
        <p:nvPicPr>
          <p:cNvPr id="7" name="Content Placeholder 6" descr="screenshot003.jpg"/>
          <p:cNvPicPr>
            <a:picLocks noGrp="1" noChangeAspect="1"/>
          </p:cNvPicPr>
          <p:nvPr>
            <p:ph idx="1"/>
          </p:nvPr>
        </p:nvPicPr>
        <p:blipFill>
          <a:blip r:embed="rId4" cstate="print"/>
          <a:stretch>
            <a:fillRect/>
          </a:stretch>
        </p:blipFill>
        <p:spPr>
          <a:xfrm>
            <a:off x="4327993" y="2558051"/>
            <a:ext cx="4534658" cy="366690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Relationships</a:t>
            </a:r>
            <a:endParaRPr lang="en-AU" dirty="0"/>
          </a:p>
        </p:txBody>
      </p:sp>
      <p:sp>
        <p:nvSpPr>
          <p:cNvPr id="3" name="Content Placeholder 2"/>
          <p:cNvSpPr>
            <a:spLocks noGrp="1"/>
          </p:cNvSpPr>
          <p:nvPr>
            <p:ph idx="1"/>
          </p:nvPr>
        </p:nvSpPr>
        <p:spPr/>
        <p:txBody>
          <a:bodyPr/>
          <a:lstStyle/>
          <a:p>
            <a:endParaRPr lang="en-AU"/>
          </a:p>
        </p:txBody>
      </p:sp>
      <p:pic>
        <p:nvPicPr>
          <p:cNvPr id="2050" name="Picture 2" descr="C:\Users\Andrew\Favorites\Desktop\FAIMS\2012_03_aaDH_canberra\AA-DH_Wallace_DoS_model.jpg"/>
          <p:cNvPicPr>
            <a:picLocks noChangeAspect="1" noChangeArrowheads="1"/>
          </p:cNvPicPr>
          <p:nvPr/>
        </p:nvPicPr>
        <p:blipFill>
          <a:blip r:embed="rId2" cstate="print"/>
          <a:srcRect t="6296" b="7037"/>
          <a:stretch>
            <a:fillRect/>
          </a:stretch>
        </p:blipFill>
        <p:spPr bwMode="auto">
          <a:xfrm>
            <a:off x="787791" y="1406769"/>
            <a:ext cx="7596554" cy="493776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81000" y="309836"/>
            <a:ext cx="8382000" cy="610268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Bali Paintings</a:t>
            </a:r>
          </a:p>
        </p:txBody>
      </p:sp>
      <p:sp>
        <p:nvSpPr>
          <p:cNvPr id="3" name="Content Placeholder 2"/>
          <p:cNvSpPr>
            <a:spLocks noGrp="1"/>
          </p:cNvSpPr>
          <p:nvPr>
            <p:ph idx="1"/>
          </p:nvPr>
        </p:nvSpPr>
        <p:spPr/>
        <p:txBody>
          <a:bodyPr/>
          <a:lstStyle/>
          <a:p>
            <a:endParaRPr lang="en-US"/>
          </a:p>
        </p:txBody>
      </p:sp>
      <p:pic>
        <p:nvPicPr>
          <p:cNvPr id="17410" name="Picture 2" descr="Q:\teaching\Teaching_captures_and_images\Bali_paintings_instance\Capture1.PNG"/>
          <p:cNvPicPr>
            <a:picLocks noChangeAspect="1" noChangeArrowheads="1"/>
          </p:cNvPicPr>
          <p:nvPr/>
        </p:nvPicPr>
        <p:blipFill>
          <a:blip r:embed="rId2" cstate="print"/>
          <a:srcRect/>
          <a:stretch>
            <a:fillRect/>
          </a:stretch>
        </p:blipFill>
        <p:spPr bwMode="auto">
          <a:xfrm>
            <a:off x="1179576" y="1179576"/>
            <a:ext cx="6807515" cy="52070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Bali Paintings</a:t>
            </a:r>
          </a:p>
        </p:txBody>
      </p:sp>
      <p:sp>
        <p:nvSpPr>
          <p:cNvPr id="3" name="Content Placeholder 2"/>
          <p:cNvSpPr>
            <a:spLocks noGrp="1"/>
          </p:cNvSpPr>
          <p:nvPr>
            <p:ph idx="1"/>
          </p:nvPr>
        </p:nvSpPr>
        <p:spPr/>
        <p:txBody>
          <a:bodyPr/>
          <a:lstStyle/>
          <a:p>
            <a:endParaRPr lang="en-US"/>
          </a:p>
        </p:txBody>
      </p:sp>
      <p:pic>
        <p:nvPicPr>
          <p:cNvPr id="16386" name="Picture 2" descr="Q:\teaching\Teaching_captures_and_images\Bali_paintings_instance\Capture2.PNG"/>
          <p:cNvPicPr>
            <a:picLocks noChangeAspect="1" noChangeArrowheads="1"/>
          </p:cNvPicPr>
          <p:nvPr/>
        </p:nvPicPr>
        <p:blipFill>
          <a:blip r:embed="rId2" cstate="print"/>
          <a:srcRect/>
          <a:stretch>
            <a:fillRect/>
          </a:stretch>
        </p:blipFill>
        <p:spPr bwMode="auto">
          <a:xfrm>
            <a:off x="1178243" y="1181101"/>
            <a:ext cx="6830379" cy="52356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a:hlinkClick r:id="rId3" action="ppaction://hlinkfile"/>
          </p:cNvPr>
          <p:cNvPicPr>
            <a:picLocks noChangeAspect="1" noChangeArrowheads="1"/>
          </p:cNvPicPr>
          <p:nvPr/>
        </p:nvPicPr>
        <p:blipFill>
          <a:blip r:embed="rId4" cstate="print"/>
          <a:srcRect/>
          <a:stretch>
            <a:fillRect/>
          </a:stretch>
        </p:blipFill>
        <p:spPr bwMode="auto">
          <a:xfrm>
            <a:off x="0" y="285750"/>
            <a:ext cx="9144000" cy="6313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cstate="print"/>
          <a:srcRect/>
          <a:stretch>
            <a:fillRect/>
          </a:stretch>
        </p:blipFill>
        <p:spPr bwMode="auto">
          <a:xfrm>
            <a:off x="685800" y="596470"/>
            <a:ext cx="2867025" cy="1920875"/>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457200" y="367870"/>
            <a:ext cx="1524000" cy="2020888"/>
          </a:xfrm>
          <a:prstGeom prst="rect">
            <a:avLst/>
          </a:prstGeom>
          <a:noFill/>
          <a:ln w="9525">
            <a:noFill/>
            <a:miter lim="800000"/>
            <a:headEnd/>
            <a:tailEnd/>
          </a:ln>
        </p:spPr>
      </p:pic>
      <p:pic>
        <p:nvPicPr>
          <p:cNvPr id="4100" name="Picture 2"/>
          <p:cNvPicPr>
            <a:picLocks noChangeAspect="1" noChangeArrowheads="1"/>
          </p:cNvPicPr>
          <p:nvPr/>
        </p:nvPicPr>
        <p:blipFill>
          <a:blip r:embed="rId5" cstate="print"/>
          <a:srcRect/>
          <a:stretch>
            <a:fillRect/>
          </a:stretch>
        </p:blipFill>
        <p:spPr bwMode="auto">
          <a:xfrm>
            <a:off x="304800" y="215470"/>
            <a:ext cx="1560513" cy="1981200"/>
          </a:xfrm>
          <a:prstGeom prst="rect">
            <a:avLst/>
          </a:prstGeom>
          <a:noFill/>
          <a:ln w="9525">
            <a:noFill/>
            <a:miter lim="800000"/>
            <a:headEnd/>
            <a:tailEnd/>
          </a:ln>
        </p:spPr>
      </p:pic>
      <p:grpSp>
        <p:nvGrpSpPr>
          <p:cNvPr id="2" name="Group 6"/>
          <p:cNvGrpSpPr>
            <a:grpSpLocks/>
          </p:cNvGrpSpPr>
          <p:nvPr/>
        </p:nvGrpSpPr>
        <p:grpSpPr bwMode="auto">
          <a:xfrm>
            <a:off x="762000" y="875870"/>
            <a:ext cx="3171825" cy="5121275"/>
            <a:chOff x="762000" y="1117306"/>
            <a:chExt cx="3171141" cy="5121014"/>
          </a:xfrm>
        </p:grpSpPr>
        <p:pic>
          <p:nvPicPr>
            <p:cNvPr id="5" name="Picture 4" descr="raw tie.JPG"/>
            <p:cNvPicPr>
              <a:picLocks noChangeAspect="1"/>
            </p:cNvPicPr>
            <p:nvPr/>
          </p:nvPicPr>
          <p:blipFill>
            <a:blip r:embed="rId6" cstate="print"/>
            <a:stretch>
              <a:fillRect/>
            </a:stretch>
          </p:blipFill>
          <p:spPr>
            <a:xfrm>
              <a:off x="762000" y="1904666"/>
              <a:ext cx="2994967" cy="4333654"/>
            </a:xfrm>
            <a:prstGeom prst="rect">
              <a:avLst/>
            </a:prstGeom>
            <a:ln>
              <a:solidFill>
                <a:schemeClr val="accent1"/>
              </a:solidFill>
            </a:ln>
            <a:effectLst>
              <a:outerShdw blurRad="50800" dist="317500" dir="2640000" algn="ctr" rotWithShape="0">
                <a:schemeClr val="bg1">
                  <a:lumMod val="50000"/>
                  <a:alpha val="75000"/>
                </a:schemeClr>
              </a:outerShdw>
            </a:effectLst>
          </p:spPr>
        </p:pic>
        <p:sp>
          <p:nvSpPr>
            <p:cNvPr id="6" name="Curved Down Arrow 5"/>
            <p:cNvSpPr/>
            <p:nvPr/>
          </p:nvSpPr>
          <p:spPr>
            <a:xfrm rot="4071637">
              <a:off x="2857739" y="1278505"/>
              <a:ext cx="1236600" cy="914203"/>
            </a:xfrm>
            <a:prstGeom prst="curvedDownArrow">
              <a:avLst>
                <a:gd name="adj1" fmla="val 25000"/>
                <a:gd name="adj2" fmla="val 5416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grpSp>
        <p:nvGrpSpPr>
          <p:cNvPr id="3" name="Group 45"/>
          <p:cNvGrpSpPr>
            <a:grpSpLocks/>
          </p:cNvGrpSpPr>
          <p:nvPr/>
        </p:nvGrpSpPr>
        <p:grpSpPr bwMode="auto">
          <a:xfrm>
            <a:off x="6553200" y="672670"/>
            <a:ext cx="2362200" cy="5257800"/>
            <a:chOff x="6629400" y="685800"/>
            <a:chExt cx="2362200" cy="5257800"/>
          </a:xfrm>
        </p:grpSpPr>
        <p:sp>
          <p:nvSpPr>
            <p:cNvPr id="45" name="Rectangle 44"/>
            <p:cNvSpPr/>
            <p:nvPr/>
          </p:nvSpPr>
          <p:spPr>
            <a:xfrm>
              <a:off x="6629400" y="685800"/>
              <a:ext cx="2362200" cy="52578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 name="Group 43"/>
            <p:cNvGrpSpPr>
              <a:grpSpLocks/>
            </p:cNvGrpSpPr>
            <p:nvPr/>
          </p:nvGrpSpPr>
          <p:grpSpPr bwMode="auto">
            <a:xfrm>
              <a:off x="6781800" y="838200"/>
              <a:ext cx="1905000" cy="4932046"/>
              <a:chOff x="6934200" y="429577"/>
              <a:chExt cx="1905000" cy="4932046"/>
            </a:xfrm>
          </p:grpSpPr>
          <p:sp>
            <p:nvSpPr>
              <p:cNvPr id="8" name="Rounded Rectangle 7"/>
              <p:cNvSpPr/>
              <p:nvPr/>
            </p:nvSpPr>
            <p:spPr>
              <a:xfrm>
                <a:off x="7848600" y="429577"/>
                <a:ext cx="990600" cy="4079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err="1"/>
                  <a:t>Harpur</a:t>
                </a:r>
                <a:endParaRPr lang="en-US" dirty="0"/>
              </a:p>
            </p:txBody>
          </p:sp>
          <p:sp>
            <p:nvSpPr>
              <p:cNvPr id="9" name="Rounded Rectangle 8"/>
              <p:cNvSpPr/>
              <p:nvPr/>
            </p:nvSpPr>
            <p:spPr>
              <a:xfrm>
                <a:off x="7620000" y="989965"/>
                <a:ext cx="990600" cy="40957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Finality</a:t>
                </a:r>
              </a:p>
            </p:txBody>
          </p:sp>
          <p:sp>
            <p:nvSpPr>
              <p:cNvPr id="11" name="Rounded Rectangle 10"/>
              <p:cNvSpPr/>
              <p:nvPr/>
            </p:nvSpPr>
            <p:spPr>
              <a:xfrm>
                <a:off x="7620000" y="4344352"/>
                <a:ext cx="990600" cy="4079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Work 2</a:t>
                </a:r>
              </a:p>
            </p:txBody>
          </p:sp>
          <p:sp>
            <p:nvSpPr>
              <p:cNvPr id="12" name="Rounded Rectangle 11"/>
              <p:cNvSpPr/>
              <p:nvPr/>
            </p:nvSpPr>
            <p:spPr>
              <a:xfrm>
                <a:off x="7620000" y="4953952"/>
                <a:ext cx="990600" cy="4079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Work 3</a:t>
                </a:r>
              </a:p>
            </p:txBody>
          </p:sp>
          <p:sp>
            <p:nvSpPr>
              <p:cNvPr id="14" name="Rounded Rectangle 13"/>
              <p:cNvSpPr/>
              <p:nvPr/>
            </p:nvSpPr>
            <p:spPr>
              <a:xfrm>
                <a:off x="6934200" y="2132965"/>
                <a:ext cx="1524000" cy="40957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1851-53</a:t>
                </a:r>
              </a:p>
            </p:txBody>
          </p:sp>
          <p:sp>
            <p:nvSpPr>
              <p:cNvPr id="15" name="Rounded Rectangle 14"/>
              <p:cNvSpPr/>
              <p:nvPr/>
            </p:nvSpPr>
            <p:spPr>
              <a:xfrm>
                <a:off x="6934200" y="1599565"/>
                <a:ext cx="1524000" cy="40957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1847</a:t>
                </a:r>
              </a:p>
            </p:txBody>
          </p:sp>
          <p:sp>
            <p:nvSpPr>
              <p:cNvPr id="16" name="Rounded Rectangle 15"/>
              <p:cNvSpPr/>
              <p:nvPr/>
            </p:nvSpPr>
            <p:spPr>
              <a:xfrm>
                <a:off x="6934200" y="2666365"/>
                <a:ext cx="1524000" cy="40957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1853</a:t>
                </a:r>
              </a:p>
            </p:txBody>
          </p:sp>
          <p:sp>
            <p:nvSpPr>
              <p:cNvPr id="17" name="Rounded Rectangle 16"/>
              <p:cNvSpPr/>
              <p:nvPr/>
            </p:nvSpPr>
            <p:spPr>
              <a:xfrm>
                <a:off x="6934200" y="3201352"/>
                <a:ext cx="1524000" cy="4079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1853-55</a:t>
                </a:r>
              </a:p>
            </p:txBody>
          </p:sp>
          <p:sp>
            <p:nvSpPr>
              <p:cNvPr id="18" name="Rounded Rectangle 17"/>
              <p:cNvSpPr/>
              <p:nvPr/>
            </p:nvSpPr>
            <p:spPr>
              <a:xfrm>
                <a:off x="6934200" y="3734752"/>
                <a:ext cx="1524000" cy="4079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1859</a:t>
                </a:r>
              </a:p>
            </p:txBody>
          </p:sp>
          <p:cxnSp>
            <p:nvCxnSpPr>
              <p:cNvPr id="22" name="Curved Connector 21"/>
              <p:cNvCxnSpPr>
                <a:stCxn id="8" idx="3"/>
                <a:endCxn id="9" idx="3"/>
              </p:cNvCxnSpPr>
              <p:nvPr/>
            </p:nvCxnSpPr>
            <p:spPr>
              <a:xfrm flipH="1">
                <a:off x="8610600" y="634365"/>
                <a:ext cx="228600" cy="560387"/>
              </a:xfrm>
              <a:prstGeom prst="curvedConnector3">
                <a:avLst>
                  <a:gd name="adj1" fmla="val -100000"/>
                </a:avLst>
              </a:prstGeom>
            </p:spPr>
            <p:style>
              <a:lnRef idx="1">
                <a:schemeClr val="accent2"/>
              </a:lnRef>
              <a:fillRef idx="0">
                <a:schemeClr val="accent2"/>
              </a:fillRef>
              <a:effectRef idx="0">
                <a:schemeClr val="accent2"/>
              </a:effectRef>
              <a:fontRef idx="minor">
                <a:schemeClr val="tx1"/>
              </a:fontRef>
            </p:style>
          </p:cxnSp>
          <p:cxnSp>
            <p:nvCxnSpPr>
              <p:cNvPr id="24" name="Curved Connector 23"/>
              <p:cNvCxnSpPr>
                <a:stCxn id="9" idx="3"/>
                <a:endCxn id="15" idx="3"/>
              </p:cNvCxnSpPr>
              <p:nvPr/>
            </p:nvCxnSpPr>
            <p:spPr>
              <a:xfrm flipH="1">
                <a:off x="8458200" y="1194752"/>
                <a:ext cx="152400" cy="609600"/>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25" name="Curved Connector 24"/>
              <p:cNvCxnSpPr>
                <a:stCxn id="9" idx="3"/>
                <a:endCxn id="14" idx="3"/>
              </p:cNvCxnSpPr>
              <p:nvPr/>
            </p:nvCxnSpPr>
            <p:spPr>
              <a:xfrm flipH="1">
                <a:off x="8458200" y="1194752"/>
                <a:ext cx="152400" cy="1143000"/>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28" name="Curved Connector 27"/>
              <p:cNvCxnSpPr>
                <a:stCxn id="9" idx="3"/>
                <a:endCxn id="16" idx="3"/>
              </p:cNvCxnSpPr>
              <p:nvPr/>
            </p:nvCxnSpPr>
            <p:spPr>
              <a:xfrm flipH="1">
                <a:off x="8458200" y="1194752"/>
                <a:ext cx="152400" cy="1676400"/>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31" name="Curved Connector 30"/>
              <p:cNvCxnSpPr>
                <a:stCxn id="9" idx="3"/>
                <a:endCxn id="17" idx="3"/>
              </p:cNvCxnSpPr>
              <p:nvPr/>
            </p:nvCxnSpPr>
            <p:spPr>
              <a:xfrm flipH="1">
                <a:off x="8458200" y="1194752"/>
                <a:ext cx="152400" cy="2209800"/>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34" name="Curved Connector 33"/>
              <p:cNvCxnSpPr>
                <a:stCxn id="9" idx="3"/>
                <a:endCxn id="18" idx="3"/>
              </p:cNvCxnSpPr>
              <p:nvPr/>
            </p:nvCxnSpPr>
            <p:spPr>
              <a:xfrm flipH="1">
                <a:off x="8458200" y="1194752"/>
                <a:ext cx="152400" cy="2743200"/>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38" name="Curved Connector 37"/>
              <p:cNvCxnSpPr>
                <a:stCxn id="8" idx="3"/>
                <a:endCxn id="11" idx="3"/>
              </p:cNvCxnSpPr>
              <p:nvPr/>
            </p:nvCxnSpPr>
            <p:spPr>
              <a:xfrm flipH="1">
                <a:off x="8610600" y="634365"/>
                <a:ext cx="228600" cy="3913187"/>
              </a:xfrm>
              <a:prstGeom prst="curvedConnector3">
                <a:avLst>
                  <a:gd name="adj1" fmla="val -100000"/>
                </a:avLst>
              </a:prstGeom>
            </p:spPr>
            <p:style>
              <a:lnRef idx="1">
                <a:schemeClr val="accent2"/>
              </a:lnRef>
              <a:fillRef idx="0">
                <a:schemeClr val="accent2"/>
              </a:fillRef>
              <a:effectRef idx="0">
                <a:schemeClr val="accent2"/>
              </a:effectRef>
              <a:fontRef idx="minor">
                <a:schemeClr val="tx1"/>
              </a:fontRef>
            </p:style>
          </p:cxnSp>
          <p:cxnSp>
            <p:nvCxnSpPr>
              <p:cNvPr id="41" name="Curved Connector 40"/>
              <p:cNvCxnSpPr>
                <a:stCxn id="8" idx="3"/>
                <a:endCxn id="12" idx="3"/>
              </p:cNvCxnSpPr>
              <p:nvPr/>
            </p:nvCxnSpPr>
            <p:spPr>
              <a:xfrm flipH="1">
                <a:off x="8610600" y="634365"/>
                <a:ext cx="228600" cy="4522787"/>
              </a:xfrm>
              <a:prstGeom prst="curvedConnector3">
                <a:avLst>
                  <a:gd name="adj1" fmla="val -100000"/>
                </a:avLst>
              </a:prstGeom>
            </p:spPr>
            <p:style>
              <a:lnRef idx="1">
                <a:schemeClr val="accent2"/>
              </a:lnRef>
              <a:fillRef idx="0">
                <a:schemeClr val="accent2"/>
              </a:fillRef>
              <a:effectRef idx="0">
                <a:schemeClr val="accent2"/>
              </a:effectRef>
              <a:fontRef idx="minor">
                <a:schemeClr val="tx1"/>
              </a:fontRef>
            </p:style>
          </p:cxnSp>
        </p:grpSp>
      </p:grpSp>
      <p:sp>
        <p:nvSpPr>
          <p:cNvPr id="52" name="Rounded Rectangular Callout 51"/>
          <p:cNvSpPr/>
          <p:nvPr/>
        </p:nvSpPr>
        <p:spPr>
          <a:xfrm>
            <a:off x="4191000" y="367870"/>
            <a:ext cx="1600200" cy="685800"/>
          </a:xfrm>
          <a:prstGeom prst="wedgeRoundRectCallout">
            <a:avLst>
              <a:gd name="adj1" fmla="val -75084"/>
              <a:gd name="adj2" fmla="val 52041"/>
              <a:gd name="adj3" fmla="val 16667"/>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Transcription into TEI</a:t>
            </a:r>
          </a:p>
        </p:txBody>
      </p:sp>
      <p:grpSp>
        <p:nvGrpSpPr>
          <p:cNvPr id="7" name="Group 56"/>
          <p:cNvGrpSpPr>
            <a:grpSpLocks/>
          </p:cNvGrpSpPr>
          <p:nvPr/>
        </p:nvGrpSpPr>
        <p:grpSpPr bwMode="auto">
          <a:xfrm>
            <a:off x="838200" y="2349070"/>
            <a:ext cx="5867400" cy="3989388"/>
            <a:chOff x="838200" y="2590800"/>
            <a:chExt cx="5867400" cy="3990023"/>
          </a:xfrm>
        </p:grpSpPr>
        <p:sp>
          <p:nvSpPr>
            <p:cNvPr id="47" name="Line Callout 2 (Accent Bar) 46"/>
            <p:cNvSpPr/>
            <p:nvPr/>
          </p:nvSpPr>
          <p:spPr>
            <a:xfrm flipH="1">
              <a:off x="838200" y="2770217"/>
              <a:ext cx="2819400" cy="3810606"/>
            </a:xfrm>
            <a:prstGeom prst="accentCallout2">
              <a:avLst>
                <a:gd name="adj1" fmla="val 18750"/>
                <a:gd name="adj2" fmla="val -8333"/>
                <a:gd name="adj3" fmla="val 92"/>
                <a:gd name="adj4" fmla="val -17220"/>
                <a:gd name="adj5" fmla="val 64"/>
                <a:gd name="adj6" fmla="val -26575"/>
              </a:avLst>
            </a:prstGeom>
            <a:solidFill>
              <a:schemeClr val="bg2">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ounded Rectangle 47"/>
            <p:cNvSpPr/>
            <p:nvPr/>
          </p:nvSpPr>
          <p:spPr>
            <a:xfrm>
              <a:off x="4419600" y="2590800"/>
              <a:ext cx="1524000" cy="40805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Annotation</a:t>
              </a:r>
            </a:p>
          </p:txBody>
        </p:sp>
        <p:cxnSp>
          <p:nvCxnSpPr>
            <p:cNvPr id="55" name="Curved Connector 54"/>
            <p:cNvCxnSpPr>
              <a:stCxn id="48" idx="3"/>
              <a:endCxn id="14" idx="1"/>
            </p:cNvCxnSpPr>
            <p:nvPr/>
          </p:nvCxnSpPr>
          <p:spPr>
            <a:xfrm>
              <a:off x="5943600" y="2795621"/>
              <a:ext cx="762000" cy="179416"/>
            </a:xfrm>
            <a:prstGeom prst="curvedConnector3">
              <a:avLst>
                <a:gd name="adj1" fmla="val 50000"/>
              </a:avLst>
            </a:prstGeom>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pSp>
      <p:sp>
        <p:nvSpPr>
          <p:cNvPr id="58" name="Rounded Rectangular Callout 57"/>
          <p:cNvSpPr/>
          <p:nvPr/>
        </p:nvSpPr>
        <p:spPr>
          <a:xfrm>
            <a:off x="4724400" y="5320870"/>
            <a:ext cx="1600200" cy="1143000"/>
          </a:xfrm>
          <a:prstGeom prst="wedgeRoundRectCallout">
            <a:avLst>
              <a:gd name="adj1" fmla="val 95664"/>
              <a:gd name="adj2" fmla="val -74943"/>
              <a:gd name="adj3" fmla="val 16667"/>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Object database built from finding list</a:t>
            </a:r>
          </a:p>
        </p:txBody>
      </p:sp>
      <p:sp>
        <p:nvSpPr>
          <p:cNvPr id="59" name="Rounded Rectangular Callout 58"/>
          <p:cNvSpPr/>
          <p:nvPr/>
        </p:nvSpPr>
        <p:spPr>
          <a:xfrm>
            <a:off x="381000" y="4406470"/>
            <a:ext cx="1600200" cy="1447800"/>
          </a:xfrm>
          <a:prstGeom prst="wedgeRoundRectCallout">
            <a:avLst>
              <a:gd name="adj1" fmla="val 46685"/>
              <a:gd name="adj2" fmla="val -90451"/>
              <a:gd name="adj3" fmla="val 16667"/>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Select portion of text and link to correct version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228600" y="152400"/>
            <a:ext cx="8686800" cy="6324600"/>
            <a:chOff x="228600" y="152400"/>
            <a:chExt cx="8686800" cy="6324600"/>
          </a:xfrm>
        </p:grpSpPr>
        <p:cxnSp>
          <p:nvCxnSpPr>
            <p:cNvPr id="40" name="Curved Connector 39"/>
            <p:cNvCxnSpPr>
              <a:stCxn id="51" idx="2"/>
              <a:endCxn id="49" idx="0"/>
            </p:cNvCxnSpPr>
            <p:nvPr/>
          </p:nvCxnSpPr>
          <p:spPr>
            <a:xfrm rot="16200000" flipH="1">
              <a:off x="4945639" y="2985076"/>
              <a:ext cx="90923" cy="3810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886200" y="533400"/>
              <a:ext cx="5029200" cy="5943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 name="Group 43"/>
            <p:cNvGrpSpPr>
              <a:grpSpLocks/>
            </p:cNvGrpSpPr>
            <p:nvPr/>
          </p:nvGrpSpPr>
          <p:grpSpPr bwMode="auto">
            <a:xfrm>
              <a:off x="6705600" y="1392238"/>
              <a:ext cx="1905000" cy="4932362"/>
              <a:chOff x="6934200" y="429577"/>
              <a:chExt cx="1905000" cy="4932046"/>
            </a:xfrm>
          </p:grpSpPr>
          <p:sp>
            <p:nvSpPr>
              <p:cNvPr id="53" name="Rounded Rectangle 52"/>
              <p:cNvSpPr/>
              <p:nvPr/>
            </p:nvSpPr>
            <p:spPr>
              <a:xfrm>
                <a:off x="7848600" y="429577"/>
                <a:ext cx="990600" cy="4079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err="1"/>
                  <a:t>Harpur</a:t>
                </a:r>
                <a:endParaRPr lang="en-US" dirty="0"/>
              </a:p>
            </p:txBody>
          </p:sp>
          <p:sp>
            <p:nvSpPr>
              <p:cNvPr id="54" name="Rounded Rectangle 53"/>
              <p:cNvSpPr/>
              <p:nvPr/>
            </p:nvSpPr>
            <p:spPr>
              <a:xfrm>
                <a:off x="7620000" y="989928"/>
                <a:ext cx="990600" cy="40954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Finality</a:t>
                </a:r>
              </a:p>
            </p:txBody>
          </p:sp>
          <p:sp>
            <p:nvSpPr>
              <p:cNvPr id="55" name="Rounded Rectangle 54"/>
              <p:cNvSpPr/>
              <p:nvPr/>
            </p:nvSpPr>
            <p:spPr>
              <a:xfrm>
                <a:off x="7620000" y="4344101"/>
                <a:ext cx="990600" cy="4079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Work 2</a:t>
                </a:r>
              </a:p>
            </p:txBody>
          </p:sp>
          <p:sp>
            <p:nvSpPr>
              <p:cNvPr id="56" name="Rounded Rectangle 55"/>
              <p:cNvSpPr/>
              <p:nvPr/>
            </p:nvSpPr>
            <p:spPr>
              <a:xfrm>
                <a:off x="7620000" y="4953662"/>
                <a:ext cx="990600" cy="4079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Work 3</a:t>
                </a:r>
              </a:p>
            </p:txBody>
          </p:sp>
          <p:sp>
            <p:nvSpPr>
              <p:cNvPr id="57" name="Rounded Rectangle 56"/>
              <p:cNvSpPr/>
              <p:nvPr/>
            </p:nvSpPr>
            <p:spPr>
              <a:xfrm>
                <a:off x="6934200" y="2132855"/>
                <a:ext cx="1524000" cy="40954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1851-53</a:t>
                </a:r>
              </a:p>
            </p:txBody>
          </p:sp>
          <p:sp>
            <p:nvSpPr>
              <p:cNvPr id="58" name="Rounded Rectangle 57"/>
              <p:cNvSpPr/>
              <p:nvPr/>
            </p:nvSpPr>
            <p:spPr>
              <a:xfrm>
                <a:off x="6934200" y="1599489"/>
                <a:ext cx="1524000" cy="40954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1847</a:t>
                </a:r>
              </a:p>
            </p:txBody>
          </p:sp>
          <p:sp>
            <p:nvSpPr>
              <p:cNvPr id="59" name="Rounded Rectangle 58"/>
              <p:cNvSpPr/>
              <p:nvPr/>
            </p:nvSpPr>
            <p:spPr>
              <a:xfrm>
                <a:off x="6934200" y="2666221"/>
                <a:ext cx="1524000" cy="40954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1853</a:t>
                </a:r>
              </a:p>
            </p:txBody>
          </p:sp>
          <p:sp>
            <p:nvSpPr>
              <p:cNvPr id="60" name="Rounded Rectangle 59"/>
              <p:cNvSpPr/>
              <p:nvPr/>
            </p:nvSpPr>
            <p:spPr>
              <a:xfrm>
                <a:off x="6934200" y="3201174"/>
                <a:ext cx="1524000" cy="4079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1853-55</a:t>
                </a:r>
              </a:p>
            </p:txBody>
          </p:sp>
          <p:sp>
            <p:nvSpPr>
              <p:cNvPr id="61" name="Rounded Rectangle 60"/>
              <p:cNvSpPr/>
              <p:nvPr/>
            </p:nvSpPr>
            <p:spPr>
              <a:xfrm>
                <a:off x="6934200" y="3734540"/>
                <a:ext cx="1524000" cy="4079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Ver. 1859</a:t>
                </a:r>
              </a:p>
            </p:txBody>
          </p:sp>
          <p:cxnSp>
            <p:nvCxnSpPr>
              <p:cNvPr id="62" name="Curved Connector 61"/>
              <p:cNvCxnSpPr>
                <a:stCxn id="53" idx="3"/>
                <a:endCxn id="54" idx="3"/>
              </p:cNvCxnSpPr>
              <p:nvPr/>
            </p:nvCxnSpPr>
            <p:spPr>
              <a:xfrm flipH="1">
                <a:off x="8610600" y="634351"/>
                <a:ext cx="228600" cy="560352"/>
              </a:xfrm>
              <a:prstGeom prst="curvedConnector3">
                <a:avLst>
                  <a:gd name="adj1" fmla="val -100000"/>
                </a:avLst>
              </a:prstGeom>
            </p:spPr>
            <p:style>
              <a:lnRef idx="1">
                <a:schemeClr val="accent2"/>
              </a:lnRef>
              <a:fillRef idx="0">
                <a:schemeClr val="accent2"/>
              </a:fillRef>
              <a:effectRef idx="0">
                <a:schemeClr val="accent2"/>
              </a:effectRef>
              <a:fontRef idx="minor">
                <a:schemeClr val="tx1"/>
              </a:fontRef>
            </p:style>
          </p:cxnSp>
          <p:cxnSp>
            <p:nvCxnSpPr>
              <p:cNvPr id="63" name="Curved Connector 62"/>
              <p:cNvCxnSpPr>
                <a:stCxn id="54" idx="3"/>
                <a:endCxn id="58" idx="3"/>
              </p:cNvCxnSpPr>
              <p:nvPr/>
            </p:nvCxnSpPr>
            <p:spPr>
              <a:xfrm flipH="1">
                <a:off x="8458200" y="1194703"/>
                <a:ext cx="152400" cy="609561"/>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64" name="Curved Connector 63"/>
              <p:cNvCxnSpPr>
                <a:stCxn id="54" idx="3"/>
                <a:endCxn id="57" idx="3"/>
              </p:cNvCxnSpPr>
              <p:nvPr/>
            </p:nvCxnSpPr>
            <p:spPr>
              <a:xfrm flipH="1">
                <a:off x="8458200" y="1194703"/>
                <a:ext cx="152400" cy="1142927"/>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65" name="Curved Connector 64"/>
              <p:cNvCxnSpPr>
                <a:stCxn id="54" idx="3"/>
                <a:endCxn id="59" idx="3"/>
              </p:cNvCxnSpPr>
              <p:nvPr/>
            </p:nvCxnSpPr>
            <p:spPr>
              <a:xfrm flipH="1">
                <a:off x="8458200" y="1194703"/>
                <a:ext cx="152400" cy="1676293"/>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66" name="Curved Connector 65"/>
              <p:cNvCxnSpPr>
                <a:stCxn id="54" idx="3"/>
                <a:endCxn id="60" idx="3"/>
              </p:cNvCxnSpPr>
              <p:nvPr/>
            </p:nvCxnSpPr>
            <p:spPr>
              <a:xfrm flipH="1">
                <a:off x="8458200" y="1194703"/>
                <a:ext cx="152400" cy="2209658"/>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67" name="Curved Connector 66"/>
              <p:cNvCxnSpPr>
                <a:stCxn id="54" idx="3"/>
                <a:endCxn id="61" idx="3"/>
              </p:cNvCxnSpPr>
              <p:nvPr/>
            </p:nvCxnSpPr>
            <p:spPr>
              <a:xfrm flipH="1">
                <a:off x="8458200" y="1194703"/>
                <a:ext cx="152400" cy="2743024"/>
              </a:xfrm>
              <a:prstGeom prst="curvedConnector3">
                <a:avLst>
                  <a:gd name="adj1" fmla="val -150000"/>
                </a:avLst>
              </a:prstGeom>
            </p:spPr>
            <p:style>
              <a:lnRef idx="1">
                <a:schemeClr val="accent2"/>
              </a:lnRef>
              <a:fillRef idx="0">
                <a:schemeClr val="accent2"/>
              </a:fillRef>
              <a:effectRef idx="0">
                <a:schemeClr val="accent2"/>
              </a:effectRef>
              <a:fontRef idx="minor">
                <a:schemeClr val="tx1"/>
              </a:fontRef>
            </p:style>
          </p:cxnSp>
          <p:cxnSp>
            <p:nvCxnSpPr>
              <p:cNvPr id="68" name="Curved Connector 67"/>
              <p:cNvCxnSpPr>
                <a:stCxn id="53" idx="3"/>
                <a:endCxn id="55" idx="3"/>
              </p:cNvCxnSpPr>
              <p:nvPr/>
            </p:nvCxnSpPr>
            <p:spPr>
              <a:xfrm flipH="1">
                <a:off x="8610600" y="634351"/>
                <a:ext cx="228600" cy="3912937"/>
              </a:xfrm>
              <a:prstGeom prst="curvedConnector3">
                <a:avLst>
                  <a:gd name="adj1" fmla="val -100000"/>
                </a:avLst>
              </a:prstGeom>
            </p:spPr>
            <p:style>
              <a:lnRef idx="1">
                <a:schemeClr val="accent2"/>
              </a:lnRef>
              <a:fillRef idx="0">
                <a:schemeClr val="accent2"/>
              </a:fillRef>
              <a:effectRef idx="0">
                <a:schemeClr val="accent2"/>
              </a:effectRef>
              <a:fontRef idx="minor">
                <a:schemeClr val="tx1"/>
              </a:fontRef>
            </p:style>
          </p:cxnSp>
          <p:cxnSp>
            <p:nvCxnSpPr>
              <p:cNvPr id="69" name="Curved Connector 68"/>
              <p:cNvCxnSpPr>
                <a:stCxn id="53" idx="3"/>
                <a:endCxn id="56" idx="3"/>
              </p:cNvCxnSpPr>
              <p:nvPr/>
            </p:nvCxnSpPr>
            <p:spPr>
              <a:xfrm flipH="1">
                <a:off x="8610600" y="634351"/>
                <a:ext cx="228600" cy="4522498"/>
              </a:xfrm>
              <a:prstGeom prst="curvedConnector3">
                <a:avLst>
                  <a:gd name="adj1" fmla="val -100000"/>
                </a:avLst>
              </a:prstGeom>
            </p:spPr>
            <p:style>
              <a:lnRef idx="1">
                <a:schemeClr val="accent2"/>
              </a:lnRef>
              <a:fillRef idx="0">
                <a:schemeClr val="accent2"/>
              </a:fillRef>
              <a:effectRef idx="0">
                <a:schemeClr val="accent2"/>
              </a:effectRef>
              <a:fontRef idx="minor">
                <a:schemeClr val="tx1"/>
              </a:fontRef>
            </p:style>
          </p:cxnSp>
        </p:grpSp>
        <p:sp>
          <p:nvSpPr>
            <p:cNvPr id="49" name="Rounded Rectangle 48"/>
            <p:cNvSpPr/>
            <p:nvPr/>
          </p:nvSpPr>
          <p:spPr>
            <a:xfrm>
              <a:off x="4419600" y="3221038"/>
              <a:ext cx="1524000" cy="40957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Annotation</a:t>
              </a:r>
            </a:p>
          </p:txBody>
        </p:sp>
        <p:sp>
          <p:nvSpPr>
            <p:cNvPr id="51" name="Rounded Rectangle 50"/>
            <p:cNvSpPr/>
            <p:nvPr/>
          </p:nvSpPr>
          <p:spPr>
            <a:xfrm>
              <a:off x="4038600" y="2415026"/>
              <a:ext cx="1524000" cy="71508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fontAlgn="auto">
                <a:spcBef>
                  <a:spcPts val="0"/>
                </a:spcBef>
                <a:spcAft>
                  <a:spcPts val="0"/>
                </a:spcAft>
                <a:defRPr/>
              </a:pPr>
              <a:r>
                <a:rPr lang="en-US" dirty="0"/>
                <a:t>TEI document</a:t>
              </a:r>
            </a:p>
          </p:txBody>
        </p:sp>
        <p:cxnSp>
          <p:nvCxnSpPr>
            <p:cNvPr id="52" name="Curved Connector 51"/>
            <p:cNvCxnSpPr>
              <a:stCxn id="49" idx="3"/>
              <a:endCxn id="57" idx="1"/>
            </p:cNvCxnSpPr>
            <p:nvPr/>
          </p:nvCxnSpPr>
          <p:spPr>
            <a:xfrm flipV="1">
              <a:off x="5943600" y="3300413"/>
              <a:ext cx="762000" cy="125412"/>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sp>
          <p:nvSpPr>
            <p:cNvPr id="71" name="Rounded Rectangle 70"/>
            <p:cNvSpPr/>
            <p:nvPr/>
          </p:nvSpPr>
          <p:spPr>
            <a:xfrm>
              <a:off x="4724400" y="3803650"/>
              <a:ext cx="1524000" cy="407988"/>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Derived TEI</a:t>
              </a:r>
            </a:p>
          </p:txBody>
        </p:sp>
        <p:cxnSp>
          <p:nvCxnSpPr>
            <p:cNvPr id="42" name="Curved Connector 41"/>
            <p:cNvCxnSpPr>
              <a:endCxn id="57" idx="1"/>
            </p:cNvCxnSpPr>
            <p:nvPr/>
          </p:nvCxnSpPr>
          <p:spPr>
            <a:xfrm flipV="1">
              <a:off x="6248400" y="3300413"/>
              <a:ext cx="457200" cy="706437"/>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cxnSp>
          <p:nvCxnSpPr>
            <p:cNvPr id="74" name="Curved Connector 73"/>
            <p:cNvCxnSpPr>
              <a:stCxn id="51" idx="2"/>
              <a:endCxn id="49" idx="0"/>
            </p:cNvCxnSpPr>
            <p:nvPr/>
          </p:nvCxnSpPr>
          <p:spPr>
            <a:xfrm rot="16200000" flipH="1">
              <a:off x="4945639" y="2985076"/>
              <a:ext cx="90923" cy="381000"/>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4" name="Group 78"/>
            <p:cNvGrpSpPr>
              <a:grpSpLocks/>
            </p:cNvGrpSpPr>
            <p:nvPr/>
          </p:nvGrpSpPr>
          <p:grpSpPr bwMode="auto">
            <a:xfrm>
              <a:off x="228600" y="533400"/>
              <a:ext cx="5943600" cy="3671888"/>
              <a:chOff x="228600" y="533400"/>
              <a:chExt cx="5943600" cy="3671888"/>
            </a:xfrm>
          </p:grpSpPr>
          <p:pic>
            <p:nvPicPr>
              <p:cNvPr id="39" name="Picture 38" descr="atlas small.JPG"/>
              <p:cNvPicPr>
                <a:picLocks noChangeAspect="1"/>
              </p:cNvPicPr>
              <p:nvPr/>
            </p:nvPicPr>
            <p:blipFill>
              <a:blip r:embed="rId3" cstate="print"/>
              <a:stretch>
                <a:fillRect/>
              </a:stretch>
            </p:blipFill>
            <p:spPr>
              <a:xfrm>
                <a:off x="228600" y="533400"/>
                <a:ext cx="3346450" cy="3671888"/>
              </a:xfrm>
              <a:prstGeom prst="rect">
                <a:avLst/>
              </a:prstGeom>
              <a:ln>
                <a:solidFill>
                  <a:schemeClr val="accent1">
                    <a:shade val="50000"/>
                  </a:schemeClr>
                </a:solidFill>
              </a:ln>
              <a:effectLst>
                <a:outerShdw blurRad="50800" dist="279400" dir="2700000" algn="ctr" rotWithShape="0">
                  <a:schemeClr val="bg1">
                    <a:lumMod val="50000"/>
                    <a:alpha val="43000"/>
                  </a:schemeClr>
                </a:outerShdw>
              </a:effectLst>
            </p:spPr>
          </p:pic>
          <p:sp>
            <p:nvSpPr>
              <p:cNvPr id="75" name="Rounded Rectangle 74"/>
              <p:cNvSpPr/>
              <p:nvPr/>
            </p:nvSpPr>
            <p:spPr>
              <a:xfrm>
                <a:off x="4495800" y="1553012"/>
                <a:ext cx="1676400" cy="71508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fontAlgn="auto">
                  <a:spcBef>
                    <a:spcPts val="0"/>
                  </a:spcBef>
                  <a:spcAft>
                    <a:spcPts val="0"/>
                  </a:spcAft>
                  <a:defRPr/>
                </a:pPr>
                <a:r>
                  <a:rPr lang="en-US" dirty="0"/>
                  <a:t>Journal edition</a:t>
                </a:r>
              </a:p>
            </p:txBody>
          </p:sp>
          <p:cxnSp>
            <p:nvCxnSpPr>
              <p:cNvPr id="77" name="Straight Arrow Connector 76"/>
              <p:cNvCxnSpPr>
                <a:endCxn id="75" idx="1"/>
              </p:cNvCxnSpPr>
              <p:nvPr/>
            </p:nvCxnSpPr>
            <p:spPr>
              <a:xfrm>
                <a:off x="3581400" y="1905001"/>
                <a:ext cx="914400" cy="5556"/>
              </a:xfrm>
              <a:prstGeom prst="straightConnector1">
                <a:avLst/>
              </a:prstGeom>
              <a:ln w="25400">
                <a:solidFill>
                  <a:srgbClr val="336699"/>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81" name="Curved Connector 80"/>
            <p:cNvCxnSpPr>
              <a:stCxn id="75" idx="3"/>
              <a:endCxn id="58" idx="1"/>
            </p:cNvCxnSpPr>
            <p:nvPr/>
          </p:nvCxnSpPr>
          <p:spPr>
            <a:xfrm>
              <a:off x="6172200" y="1910557"/>
              <a:ext cx="533400" cy="856456"/>
            </a:xfrm>
            <a:prstGeom prst="curvedConnector3">
              <a:avLst>
                <a:gd name="adj1" fmla="val 50000"/>
              </a:avLst>
            </a:prstGeom>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pSp>
          <p:nvGrpSpPr>
            <p:cNvPr id="5" name="Group 84"/>
            <p:cNvGrpSpPr>
              <a:grpSpLocks/>
            </p:cNvGrpSpPr>
            <p:nvPr/>
          </p:nvGrpSpPr>
          <p:grpSpPr bwMode="auto">
            <a:xfrm>
              <a:off x="4572000" y="838200"/>
              <a:ext cx="1524000" cy="838200"/>
              <a:chOff x="4572000" y="838200"/>
              <a:chExt cx="1524000" cy="838199"/>
            </a:xfrm>
          </p:grpSpPr>
          <p:sp>
            <p:nvSpPr>
              <p:cNvPr id="82" name="Rounded Rectangle 81"/>
              <p:cNvSpPr/>
              <p:nvPr/>
            </p:nvSpPr>
            <p:spPr>
              <a:xfrm>
                <a:off x="4572000" y="838200"/>
                <a:ext cx="1524000" cy="40798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fontAlgn="auto">
                  <a:spcBef>
                    <a:spcPts val="0"/>
                  </a:spcBef>
                  <a:spcAft>
                    <a:spcPts val="0"/>
                  </a:spcAft>
                  <a:defRPr/>
                </a:pPr>
                <a:r>
                  <a:rPr lang="en-US" dirty="0"/>
                  <a:t>Journal</a:t>
                </a:r>
              </a:p>
            </p:txBody>
          </p:sp>
          <p:cxnSp>
            <p:nvCxnSpPr>
              <p:cNvPr id="84" name="Curved Connector 83"/>
              <p:cNvCxnSpPr>
                <a:stCxn id="82" idx="2"/>
              </p:cNvCxnSpPr>
              <p:nvPr/>
            </p:nvCxnSpPr>
            <p:spPr>
              <a:xfrm rot="5400000">
                <a:off x="5042694" y="1385093"/>
                <a:ext cx="430211" cy="152400"/>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grpSp>
        <p:sp>
          <p:nvSpPr>
            <p:cNvPr id="86" name="Rounded Rectangular Callout 85"/>
            <p:cNvSpPr/>
            <p:nvPr/>
          </p:nvSpPr>
          <p:spPr>
            <a:xfrm>
              <a:off x="1981200" y="4800600"/>
              <a:ext cx="1600200" cy="990600"/>
            </a:xfrm>
            <a:prstGeom prst="wedgeRoundRectCallout">
              <a:avLst>
                <a:gd name="adj1" fmla="val 105869"/>
                <a:gd name="adj2" fmla="val -43197"/>
                <a:gd name="adj3" fmla="val 16667"/>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Object database expanding</a:t>
              </a:r>
            </a:p>
          </p:txBody>
        </p:sp>
        <p:sp>
          <p:nvSpPr>
            <p:cNvPr id="87" name="Rounded Rectangular Callout 86"/>
            <p:cNvSpPr/>
            <p:nvPr/>
          </p:nvSpPr>
          <p:spPr>
            <a:xfrm>
              <a:off x="6400800" y="152400"/>
              <a:ext cx="1600200" cy="1143000"/>
            </a:xfrm>
            <a:prstGeom prst="wedgeRoundRectCallout">
              <a:avLst>
                <a:gd name="adj1" fmla="val -60798"/>
                <a:gd name="adj2" fmla="val 93067"/>
                <a:gd name="adj3" fmla="val 16667"/>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Other versions may exist in archives</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White Notebooks</a:t>
            </a:r>
            <a:endParaRPr lang="en-US" dirty="0"/>
          </a:p>
        </p:txBody>
      </p:sp>
      <p:sp>
        <p:nvSpPr>
          <p:cNvPr id="3" name="Content Placeholder 2"/>
          <p:cNvSpPr>
            <a:spLocks noGrp="1"/>
          </p:cNvSpPr>
          <p:nvPr>
            <p:ph idx="1"/>
          </p:nvPr>
        </p:nvSpPr>
        <p:spPr/>
        <p:txBody>
          <a:bodyPr/>
          <a:lstStyle/>
          <a:p>
            <a:endParaRPr lang="en-US"/>
          </a:p>
        </p:txBody>
      </p:sp>
      <p:pic>
        <p:nvPicPr>
          <p:cNvPr id="12290" name="Picture 2" descr="C:\Users\Wilson\Desktop\White.png"/>
          <p:cNvPicPr>
            <a:picLocks noChangeAspect="1" noChangeArrowheads="1"/>
          </p:cNvPicPr>
          <p:nvPr/>
        </p:nvPicPr>
        <p:blipFill>
          <a:blip r:embed="rId2" cstate="print"/>
          <a:srcRect/>
          <a:stretch>
            <a:fillRect/>
          </a:stretch>
        </p:blipFill>
        <p:spPr bwMode="auto">
          <a:xfrm>
            <a:off x="1536909" y="1385543"/>
            <a:ext cx="5961171" cy="487632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5" name="Content Placeholder 4"/>
          <p:cNvSpPr>
            <a:spLocks noGrp="1"/>
          </p:cNvSpPr>
          <p:nvPr>
            <p:ph idx="1"/>
          </p:nvPr>
        </p:nvSpPr>
        <p:spPr/>
        <p:txBody>
          <a:bodyPr/>
          <a:lstStyle/>
          <a:p>
            <a:endParaRPr lang="en-AU"/>
          </a:p>
        </p:txBody>
      </p:sp>
      <p:pic>
        <p:nvPicPr>
          <p:cNvPr id="6" name="Content Placeholder 3" descr="Slide14.JPG"/>
          <p:cNvPicPr>
            <a:picLocks noChangeAspect="1"/>
          </p:cNvPicPr>
          <p:nvPr/>
        </p:nvPicPr>
        <p:blipFill>
          <a:blip r:embed="rId2" cstate="print"/>
          <a:stretch>
            <a:fillRect/>
          </a:stretch>
        </p:blipFill>
        <p:spPr bwMode="auto">
          <a:xfrm>
            <a:off x="562706" y="90000"/>
            <a:ext cx="8065008" cy="63367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AU" smtClean="0"/>
              <a:t>What is Heurist?</a:t>
            </a:r>
          </a:p>
        </p:txBody>
      </p:sp>
      <p:sp>
        <p:nvSpPr>
          <p:cNvPr id="4099" name="Content Placeholder 2"/>
          <p:cNvSpPr>
            <a:spLocks noGrp="1"/>
          </p:cNvSpPr>
          <p:nvPr>
            <p:ph idx="1"/>
          </p:nvPr>
        </p:nvSpPr>
        <p:spPr/>
        <p:txBody>
          <a:bodyPr/>
          <a:lstStyle/>
          <a:p>
            <a:pPr eaLnBrk="1" hangingPunct="1"/>
            <a:r>
              <a:rPr lang="en-AU" dirty="0" smtClean="0">
                <a:solidFill>
                  <a:schemeClr val="bg1">
                    <a:lumMod val="75000"/>
                  </a:schemeClr>
                </a:solidFill>
              </a:rPr>
              <a:t>A generic, abstract, online database tool</a:t>
            </a:r>
          </a:p>
          <a:p>
            <a:pPr eaLnBrk="1" hangingPunct="1"/>
            <a:r>
              <a:rPr lang="en-AU" dirty="0" smtClean="0"/>
              <a:t>Instant creation of complex multi-user databases</a:t>
            </a:r>
          </a:p>
          <a:p>
            <a:pPr eaLnBrk="1" hangingPunct="1"/>
            <a:r>
              <a:rPr lang="en-AU" dirty="0" smtClean="0">
                <a:solidFill>
                  <a:schemeClr val="bg1">
                    <a:lumMod val="75000"/>
                  </a:schemeClr>
                </a:solidFill>
              </a:rPr>
              <a:t>Flexible system for defining records, fields, terms, constraints - allows incremental changes</a:t>
            </a:r>
          </a:p>
          <a:p>
            <a:pPr eaLnBrk="1" hangingPunct="1"/>
            <a:r>
              <a:rPr lang="en-AU" dirty="0" smtClean="0">
                <a:solidFill>
                  <a:schemeClr val="bg1">
                    <a:lumMod val="75000"/>
                  </a:schemeClr>
                </a:solidFill>
              </a:rPr>
              <a:t>Extensive pointer/relationships capabilities for richly linked and annotated databases</a:t>
            </a:r>
          </a:p>
          <a:p>
            <a:pPr eaLnBrk="1" hangingPunct="1"/>
            <a:r>
              <a:rPr lang="en-AU" dirty="0" smtClean="0">
                <a:solidFill>
                  <a:schemeClr val="bg1">
                    <a:lumMod val="75000"/>
                  </a:schemeClr>
                </a:solidFill>
              </a:rPr>
              <a:t>Methods for sharing (internally) and publishing (externally) digital research data</a:t>
            </a:r>
          </a:p>
          <a:p>
            <a:pPr eaLnBrk="1" hangingPunct="1"/>
            <a:r>
              <a:rPr lang="en-AU" dirty="0" smtClean="0">
                <a:solidFill>
                  <a:schemeClr val="bg1">
                    <a:lumMod val="75000"/>
                  </a:schemeClr>
                </a:solidFill>
              </a:rPr>
              <a:t>Output as XML, reports, maps, timelines etc.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3.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4.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5.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6.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7.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8.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0.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1.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2.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3.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2800" dirty="0" smtClean="0"/>
              <a:t>Instant creation of complex multi-user databases</a:t>
            </a:r>
            <a:endParaRPr lang="nl-NL" sz="2800" dirty="0"/>
          </a:p>
        </p:txBody>
      </p:sp>
      <p:pic>
        <p:nvPicPr>
          <p:cNvPr id="6" name="Picture 2"/>
          <p:cNvPicPr>
            <a:picLocks noChangeAspect="1" noChangeArrowheads="1"/>
          </p:cNvPicPr>
          <p:nvPr/>
        </p:nvPicPr>
        <p:blipFill>
          <a:blip r:embed="rId2" cstate="print"/>
          <a:srcRect/>
          <a:stretch>
            <a:fillRect/>
          </a:stretch>
        </p:blipFill>
        <p:spPr bwMode="auto">
          <a:xfrm>
            <a:off x="738556" y="1351819"/>
            <a:ext cx="7945207" cy="40818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5" name="Content Placeholder 4"/>
          <p:cNvSpPr>
            <a:spLocks noGrp="1"/>
          </p:cNvSpPr>
          <p:nvPr>
            <p:ph idx="1"/>
          </p:nvPr>
        </p:nvSpPr>
        <p:spPr/>
        <p:txBody>
          <a:bodyPr/>
          <a:lstStyle/>
          <a:p>
            <a:endParaRPr lang="en-AU"/>
          </a:p>
        </p:txBody>
      </p:sp>
      <p:pic>
        <p:nvPicPr>
          <p:cNvPr id="6" name="Content Placeholder 3" descr="Slide14.JPG"/>
          <p:cNvPicPr>
            <a:picLocks noChangeAspect="1"/>
          </p:cNvPicPr>
          <p:nvPr/>
        </p:nvPicPr>
        <p:blipFill>
          <a:blip r:embed="rId2" cstate="print"/>
          <a:stretch>
            <a:fillRect/>
          </a:stretch>
        </p:blipFill>
        <p:spPr bwMode="auto">
          <a:xfrm>
            <a:off x="562706" y="90000"/>
            <a:ext cx="8065008" cy="63367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5.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6.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7.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descr="Slide18.JPG"/>
          <p:cNvPicPr>
            <a:picLocks noGrp="1" noChangeAspect="1"/>
          </p:cNvPicPr>
          <p:nvPr>
            <p:ph idx="1"/>
          </p:nvPr>
        </p:nvPicPr>
        <p:blipFill>
          <a:blip r:embed="rId2" cstate="print"/>
          <a:stretch>
            <a:fillRect/>
          </a:stretch>
        </p:blipFill>
        <p:spPr>
          <a:xfrm>
            <a:off x="561600" y="90000"/>
            <a:ext cx="8065008" cy="6336792"/>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3_mockup.jpg"/>
          <p:cNvPicPr>
            <a:picLocks noChangeAspect="1"/>
          </p:cNvPicPr>
          <p:nvPr/>
        </p:nvPicPr>
        <p:blipFill>
          <a:blip r:embed="rId2" cstate="print"/>
          <a:srcRect t="8085"/>
          <a:stretch>
            <a:fillRect/>
          </a:stretch>
        </p:blipFill>
        <p:spPr>
          <a:xfrm>
            <a:off x="152400" y="460058"/>
            <a:ext cx="8839200" cy="565352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567" y="979714"/>
            <a:ext cx="8750330" cy="627017"/>
          </a:xfrm>
        </p:spPr>
        <p:txBody>
          <a:bodyPr>
            <a:normAutofit/>
          </a:bodyPr>
          <a:lstStyle/>
          <a:p>
            <a:r>
              <a:rPr lang="en-AU" sz="2800" dirty="0" smtClean="0"/>
              <a:t>THE ZAGORA DATABASE</a:t>
            </a:r>
          </a:p>
        </p:txBody>
      </p:sp>
      <p:sp>
        <p:nvSpPr>
          <p:cNvPr id="3" name="Subtitle 2"/>
          <p:cNvSpPr>
            <a:spLocks noGrp="1"/>
          </p:cNvSpPr>
          <p:nvPr>
            <p:ph type="subTitle" idx="1"/>
          </p:nvPr>
        </p:nvSpPr>
        <p:spPr>
          <a:xfrm>
            <a:off x="208447" y="268429"/>
            <a:ext cx="8750329" cy="500066"/>
          </a:xfrm>
        </p:spPr>
        <p:txBody>
          <a:bodyPr>
            <a:normAutofit/>
          </a:bodyPr>
          <a:lstStyle/>
          <a:p>
            <a:r>
              <a:rPr lang="en-AU" dirty="0"/>
              <a:t>HEURIST: A RICH COLLABORATIVE </a:t>
            </a:r>
            <a:r>
              <a:rPr lang="en-AU" dirty="0" smtClean="0"/>
              <a:t>DATABASE</a:t>
            </a:r>
            <a:endParaRPr lang="en-AU" dirty="0"/>
          </a:p>
        </p:txBody>
      </p:sp>
      <p:sp>
        <p:nvSpPr>
          <p:cNvPr id="5" name="Content Placeholder 4"/>
          <p:cNvSpPr>
            <a:spLocks noGrp="1"/>
          </p:cNvSpPr>
          <p:nvPr>
            <p:ph sz="quarter" idx="12"/>
          </p:nvPr>
        </p:nvSpPr>
        <p:spPr/>
        <p:txBody>
          <a:bodyPr/>
          <a:lstStyle/>
          <a:p>
            <a:r>
              <a:rPr lang="en-AU" dirty="0" smtClean="0"/>
              <a:t>    </a:t>
            </a:r>
          </a:p>
        </p:txBody>
      </p:sp>
      <p:grpSp>
        <p:nvGrpSpPr>
          <p:cNvPr id="4" name="Group 9"/>
          <p:cNvGrpSpPr/>
          <p:nvPr/>
        </p:nvGrpSpPr>
        <p:grpSpPr>
          <a:xfrm>
            <a:off x="344000" y="3166419"/>
            <a:ext cx="1612106" cy="789289"/>
            <a:chOff x="261938" y="5715016"/>
            <a:chExt cx="1612106" cy="789289"/>
          </a:xfrm>
        </p:grpSpPr>
        <p:sp>
          <p:nvSpPr>
            <p:cNvPr id="11" name="Rectangle 10"/>
            <p:cNvSpPr/>
            <p:nvPr/>
          </p:nvSpPr>
          <p:spPr>
            <a:xfrm flipH="1">
              <a:off x="261938" y="5715016"/>
              <a:ext cx="1612106" cy="789289"/>
            </a:xfrm>
            <a:prstGeom prst="rect">
              <a:avLst/>
            </a:prstGeom>
            <a:solidFill>
              <a:srgbClr val="E2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USY_MB1_rgb_Reversed_Standard_Logo.png"/>
            <p:cNvPicPr>
              <a:picLocks noChangeAspect="1"/>
            </p:cNvPicPr>
            <p:nvPr/>
          </p:nvPicPr>
          <p:blipFill>
            <a:blip r:embed="rId2" cstate="print"/>
            <a:stretch>
              <a:fillRect/>
            </a:stretch>
          </p:blipFill>
          <p:spPr>
            <a:xfrm>
              <a:off x="433773" y="5890063"/>
              <a:ext cx="1268436" cy="439194"/>
            </a:xfrm>
            <a:prstGeom prst="rect">
              <a:avLst/>
            </a:prstGeom>
          </p:spPr>
        </p:pic>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Zagora</a:t>
            </a:r>
            <a:endParaRPr lang="en-AU" dirty="0"/>
          </a:p>
        </p:txBody>
      </p:sp>
      <p:sp>
        <p:nvSpPr>
          <p:cNvPr id="3" name="Content Placeholder 2"/>
          <p:cNvSpPr>
            <a:spLocks noGrp="1"/>
          </p:cNvSpPr>
          <p:nvPr>
            <p:ph idx="1"/>
          </p:nvPr>
        </p:nvSpPr>
        <p:spPr/>
        <p:txBody>
          <a:bodyPr/>
          <a:lstStyle/>
          <a:p>
            <a:endParaRPr lang="en-AU"/>
          </a:p>
        </p:txBody>
      </p:sp>
      <p:pic>
        <p:nvPicPr>
          <p:cNvPr id="4" name="Picture 2" descr="C:\Documents and Settings\Beatrice\My Documents\My Dropbox\Zagora core files\General views &amp; ethno\71-77i-25.jpg"/>
          <p:cNvPicPr>
            <a:picLocks noChangeAspect="1" noChangeArrowheads="1"/>
          </p:cNvPicPr>
          <p:nvPr/>
        </p:nvPicPr>
        <p:blipFill>
          <a:blip r:embed="rId2" cstate="screen"/>
          <a:srcRect/>
          <a:stretch>
            <a:fillRect/>
          </a:stretch>
        </p:blipFill>
        <p:spPr bwMode="auto">
          <a:xfrm>
            <a:off x="428596" y="1142984"/>
            <a:ext cx="6405152" cy="4248471"/>
          </a:xfrm>
          <a:prstGeom prst="rect">
            <a:avLst/>
          </a:prstGeom>
          <a:noFill/>
        </p:spPr>
      </p:pic>
      <p:pic>
        <p:nvPicPr>
          <p:cNvPr id="5" name="Picture 4" descr="AAIA logo.jpg"/>
          <p:cNvPicPr>
            <a:picLocks noChangeAspect="1"/>
          </p:cNvPicPr>
          <p:nvPr/>
        </p:nvPicPr>
        <p:blipFill>
          <a:blip r:embed="rId3" cstate="print"/>
          <a:stretch>
            <a:fillRect/>
          </a:stretch>
        </p:blipFill>
        <p:spPr>
          <a:xfrm>
            <a:off x="2583488" y="5901299"/>
            <a:ext cx="1797559" cy="450305"/>
          </a:xfrm>
          <a:prstGeom prst="rect">
            <a:avLst/>
          </a:prstGeom>
        </p:spPr>
      </p:pic>
      <p:pic>
        <p:nvPicPr>
          <p:cNvPr id="6" name="Picture 5" descr="AAS logo.jpg"/>
          <p:cNvPicPr>
            <a:picLocks noChangeAspect="1"/>
          </p:cNvPicPr>
          <p:nvPr/>
        </p:nvPicPr>
        <p:blipFill>
          <a:blip r:embed="rId4" cstate="print"/>
          <a:stretch>
            <a:fillRect/>
          </a:stretch>
        </p:blipFill>
        <p:spPr>
          <a:xfrm>
            <a:off x="323528" y="5872011"/>
            <a:ext cx="2086780" cy="479593"/>
          </a:xfrm>
          <a:prstGeom prst="rect">
            <a:avLst/>
          </a:prstGeom>
        </p:spPr>
      </p:pic>
      <p:pic>
        <p:nvPicPr>
          <p:cNvPr id="7" name="Picture 6" descr="USYD logo.jpg"/>
          <p:cNvPicPr>
            <a:picLocks noChangeAspect="1"/>
          </p:cNvPicPr>
          <p:nvPr/>
        </p:nvPicPr>
        <p:blipFill>
          <a:blip r:embed="rId5" cstate="print"/>
          <a:stretch>
            <a:fillRect/>
          </a:stretch>
        </p:blipFill>
        <p:spPr>
          <a:xfrm>
            <a:off x="7596336" y="5824418"/>
            <a:ext cx="1237424" cy="527186"/>
          </a:xfrm>
          <a:prstGeom prst="rect">
            <a:avLst/>
          </a:prstGeom>
        </p:spPr>
      </p:pic>
      <p:pic>
        <p:nvPicPr>
          <p:cNvPr id="8" name="Picture 7" descr="Shelby White - Leon Leby PP banner.JPG"/>
          <p:cNvPicPr>
            <a:picLocks noChangeAspect="1"/>
          </p:cNvPicPr>
          <p:nvPr/>
        </p:nvPicPr>
        <p:blipFill>
          <a:blip r:embed="rId6" cstate="print"/>
          <a:stretch>
            <a:fillRect/>
          </a:stretch>
        </p:blipFill>
        <p:spPr>
          <a:xfrm>
            <a:off x="4554227" y="5871544"/>
            <a:ext cx="2868930" cy="480060"/>
          </a:xfrm>
          <a:prstGeom prst="rect">
            <a:avLst/>
          </a:prstGeom>
        </p:spPr>
      </p:pic>
      <p:pic>
        <p:nvPicPr>
          <p:cNvPr id="9" name="Picture 8" descr="Reconstruction_House-Section greysc.jpg"/>
          <p:cNvPicPr>
            <a:picLocks noChangeAspect="1"/>
          </p:cNvPicPr>
          <p:nvPr/>
        </p:nvPicPr>
        <p:blipFill>
          <a:blip r:embed="rId7" cstate="print"/>
          <a:stretch>
            <a:fillRect/>
          </a:stretch>
        </p:blipFill>
        <p:spPr>
          <a:xfrm>
            <a:off x="4788024" y="2996952"/>
            <a:ext cx="3825240" cy="2668524"/>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 area notebooks general.PNG"/>
          <p:cNvPicPr>
            <a:picLocks noChangeAspect="1"/>
          </p:cNvPicPr>
          <p:nvPr/>
        </p:nvPicPr>
        <p:blipFill>
          <a:blip r:embed="rId2" cstate="print"/>
          <a:stretch>
            <a:fillRect/>
          </a:stretch>
        </p:blipFill>
        <p:spPr>
          <a:xfrm>
            <a:off x="0" y="71414"/>
            <a:ext cx="7790633" cy="4006774"/>
          </a:xfrm>
          <a:prstGeom prst="rect">
            <a:avLst/>
          </a:prstGeom>
        </p:spPr>
      </p:pic>
      <p:pic>
        <p:nvPicPr>
          <p:cNvPr id="4" name="Picture 3" descr="Zagora site photos.PNG"/>
          <p:cNvPicPr>
            <a:picLocks noChangeAspect="1"/>
          </p:cNvPicPr>
          <p:nvPr/>
        </p:nvPicPr>
        <p:blipFill>
          <a:blip r:embed="rId3" cstate="print"/>
          <a:stretch>
            <a:fillRect/>
          </a:stretch>
        </p:blipFill>
        <p:spPr>
          <a:xfrm>
            <a:off x="1353367" y="2285968"/>
            <a:ext cx="7790633" cy="4029638"/>
          </a:xfrm>
          <a:prstGeom prst="rect">
            <a:avLst/>
          </a:prstGeom>
        </p:spPr>
      </p:pic>
      <p:sp>
        <p:nvSpPr>
          <p:cNvPr id="8" name="Rectangle 7"/>
          <p:cNvSpPr/>
          <p:nvPr/>
        </p:nvSpPr>
        <p:spPr>
          <a:xfrm>
            <a:off x="0" y="6357958"/>
            <a:ext cx="9144000" cy="338554"/>
          </a:xfrm>
          <a:prstGeom prst="rect">
            <a:avLst/>
          </a:prstGeom>
        </p:spPr>
        <p:txBody>
          <a:bodyPr wrap="square">
            <a:spAutoFit/>
          </a:bodyPr>
          <a:lstStyle/>
          <a:p>
            <a:pPr algn="ctr"/>
            <a:r>
              <a:rPr lang="en-AU" sz="1600" dirty="0" smtClean="0">
                <a:solidFill>
                  <a:srgbClr val="FFC000"/>
                </a:solidFill>
              </a:rPr>
              <a:t>Digitized Archival records: 55 note books and registers; 6714 site photographs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6000768"/>
            <a:ext cx="4572000" cy="338554"/>
          </a:xfrm>
          <a:prstGeom prst="rect">
            <a:avLst/>
          </a:prstGeom>
        </p:spPr>
        <p:txBody>
          <a:bodyPr>
            <a:spAutoFit/>
          </a:bodyPr>
          <a:lstStyle/>
          <a:p>
            <a:pPr algn="ctr"/>
            <a:r>
              <a:rPr lang="en-AU" sz="1600" dirty="0" smtClean="0">
                <a:solidFill>
                  <a:srgbClr val="FFC000"/>
                </a:solidFill>
              </a:rPr>
              <a:t>1574 artefact drawings</a:t>
            </a:r>
          </a:p>
        </p:txBody>
      </p:sp>
      <p:pic>
        <p:nvPicPr>
          <p:cNvPr id="3" name="Picture 2" descr="zagora inv drawings.PNG"/>
          <p:cNvPicPr>
            <a:picLocks noChangeAspect="1"/>
          </p:cNvPicPr>
          <p:nvPr/>
        </p:nvPicPr>
        <p:blipFill>
          <a:blip r:embed="rId2" cstate="print"/>
          <a:stretch>
            <a:fillRect/>
          </a:stretch>
        </p:blipFill>
        <p:spPr>
          <a:xfrm>
            <a:off x="24130" y="991689"/>
            <a:ext cx="9095740" cy="48746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AU" smtClean="0"/>
              <a:t>What is Heurist?</a:t>
            </a:r>
          </a:p>
        </p:txBody>
      </p:sp>
      <p:sp>
        <p:nvSpPr>
          <p:cNvPr id="4099" name="Content Placeholder 2"/>
          <p:cNvSpPr>
            <a:spLocks noGrp="1"/>
          </p:cNvSpPr>
          <p:nvPr>
            <p:ph idx="1"/>
          </p:nvPr>
        </p:nvSpPr>
        <p:spPr/>
        <p:txBody>
          <a:bodyPr/>
          <a:lstStyle/>
          <a:p>
            <a:pPr eaLnBrk="1" hangingPunct="1"/>
            <a:r>
              <a:rPr lang="en-AU" dirty="0" smtClean="0">
                <a:solidFill>
                  <a:schemeClr val="bg1">
                    <a:lumMod val="75000"/>
                  </a:schemeClr>
                </a:solidFill>
              </a:rPr>
              <a:t>A generic, abstract, online database tool</a:t>
            </a:r>
          </a:p>
          <a:p>
            <a:pPr eaLnBrk="1" hangingPunct="1"/>
            <a:r>
              <a:rPr lang="en-AU" dirty="0" smtClean="0">
                <a:solidFill>
                  <a:schemeClr val="bg1">
                    <a:lumMod val="75000"/>
                  </a:schemeClr>
                </a:solidFill>
              </a:rPr>
              <a:t>Instant creation of complex multi-user databases</a:t>
            </a:r>
          </a:p>
          <a:p>
            <a:pPr eaLnBrk="1" hangingPunct="1"/>
            <a:r>
              <a:rPr lang="en-AU" dirty="0" smtClean="0"/>
              <a:t>Flexible system for defining records, fields, terms, constraints - allows incremental changes</a:t>
            </a:r>
          </a:p>
          <a:p>
            <a:pPr eaLnBrk="1" hangingPunct="1"/>
            <a:r>
              <a:rPr lang="en-AU" dirty="0" smtClean="0">
                <a:solidFill>
                  <a:schemeClr val="bg1">
                    <a:lumMod val="75000"/>
                  </a:schemeClr>
                </a:solidFill>
              </a:rPr>
              <a:t>Extensive pointer/relationships capabilities for richly linked and annotated databases</a:t>
            </a:r>
          </a:p>
          <a:p>
            <a:pPr eaLnBrk="1" hangingPunct="1"/>
            <a:r>
              <a:rPr lang="en-AU" dirty="0" smtClean="0">
                <a:solidFill>
                  <a:schemeClr val="bg1">
                    <a:lumMod val="75000"/>
                  </a:schemeClr>
                </a:solidFill>
              </a:rPr>
              <a:t>Methods for sharing (internally) and publishing (externally) digital research data</a:t>
            </a:r>
          </a:p>
          <a:p>
            <a:pPr eaLnBrk="1" hangingPunct="1"/>
            <a:r>
              <a:rPr lang="en-AU" dirty="0" smtClean="0">
                <a:solidFill>
                  <a:schemeClr val="bg1">
                    <a:lumMod val="75000"/>
                  </a:schemeClr>
                </a:solidFill>
              </a:rPr>
              <a:t>Output as XML, reports, maps, timelines etc.</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agora plans etc folder.PNG"/>
          <p:cNvPicPr>
            <a:picLocks noChangeAspect="1"/>
          </p:cNvPicPr>
          <p:nvPr/>
        </p:nvPicPr>
        <p:blipFill>
          <a:blip r:embed="rId2" cstate="print"/>
          <a:stretch>
            <a:fillRect/>
          </a:stretch>
        </p:blipFill>
        <p:spPr>
          <a:xfrm>
            <a:off x="24130" y="998356"/>
            <a:ext cx="9095740" cy="4861287"/>
          </a:xfrm>
          <a:prstGeom prst="rect">
            <a:avLst/>
          </a:prstGeom>
        </p:spPr>
      </p:pic>
      <p:sp>
        <p:nvSpPr>
          <p:cNvPr id="3" name="Rectangle 2"/>
          <p:cNvSpPr/>
          <p:nvPr/>
        </p:nvSpPr>
        <p:spPr>
          <a:xfrm>
            <a:off x="1136604" y="6072206"/>
            <a:ext cx="6870792" cy="338554"/>
          </a:xfrm>
          <a:prstGeom prst="rect">
            <a:avLst/>
          </a:prstGeom>
        </p:spPr>
        <p:txBody>
          <a:bodyPr wrap="none">
            <a:spAutoFit/>
          </a:bodyPr>
          <a:lstStyle/>
          <a:p>
            <a:pPr lvl="0" algn="ctr"/>
            <a:r>
              <a:rPr lang="en-AU" sz="1600" dirty="0" smtClean="0">
                <a:solidFill>
                  <a:srgbClr val="FFC000"/>
                </a:solidFill>
              </a:rPr>
              <a:t>167 architectural plans, maps and isometric reconstructions (J.J. Coulton)</a:t>
            </a:r>
            <a:endParaRPr lang="en-AU" sz="1600" dirty="0">
              <a:solidFill>
                <a:srgbClr val="FFC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Architectural data in </a:t>
            </a:r>
            <a:r>
              <a:rPr lang="en-AU" dirty="0" err="1" smtClean="0"/>
              <a:t>ArcGIS</a:t>
            </a:r>
            <a:endParaRPr lang="en-AU" dirty="0"/>
          </a:p>
        </p:txBody>
      </p:sp>
      <p:sp>
        <p:nvSpPr>
          <p:cNvPr id="3" name="Content Placeholder 2"/>
          <p:cNvSpPr>
            <a:spLocks noGrp="1"/>
          </p:cNvSpPr>
          <p:nvPr>
            <p:ph idx="1"/>
          </p:nvPr>
        </p:nvSpPr>
        <p:spPr/>
        <p:txBody>
          <a:bodyPr/>
          <a:lstStyle/>
          <a:p>
            <a:endParaRPr lang="en-AU"/>
          </a:p>
        </p:txBody>
      </p:sp>
      <p:pic>
        <p:nvPicPr>
          <p:cNvPr id="4" name="Picture 2" descr="D:\Work\Zagora\Zagora work computer files\Sketchup\GIS plain with time showing.tif"/>
          <p:cNvPicPr>
            <a:picLocks noChangeAspect="1" noChangeArrowheads="1"/>
          </p:cNvPicPr>
          <p:nvPr/>
        </p:nvPicPr>
        <p:blipFill>
          <a:blip r:embed="rId2" cstate="screen"/>
          <a:srcRect b="4627"/>
          <a:stretch>
            <a:fillRect/>
          </a:stretch>
        </p:blipFill>
        <p:spPr bwMode="auto">
          <a:xfrm>
            <a:off x="562708" y="1491819"/>
            <a:ext cx="7920111" cy="47120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Gallipoli: The First Day</a:t>
            </a:r>
            <a:endParaRPr lang="en-AU" dirty="0"/>
          </a:p>
        </p:txBody>
      </p:sp>
      <p:pic>
        <p:nvPicPr>
          <p:cNvPr id="5" name="Picture 2"/>
          <p:cNvPicPr>
            <a:picLocks noChangeAspect="1" noChangeArrowheads="1"/>
          </p:cNvPicPr>
          <p:nvPr/>
        </p:nvPicPr>
        <p:blipFill>
          <a:blip r:embed="rId3" cstate="screen"/>
          <a:srcRect/>
          <a:stretch>
            <a:fillRect/>
          </a:stretch>
        </p:blipFill>
        <p:spPr bwMode="auto">
          <a:xfrm>
            <a:off x="1775502" y="1283203"/>
            <a:ext cx="7072362" cy="4874118"/>
          </a:xfrm>
          <a:prstGeom prst="rect">
            <a:avLst/>
          </a:prstGeom>
          <a:ln>
            <a:noFill/>
          </a:ln>
          <a:effectLst>
            <a:outerShdw blurRad="292100" dist="139700" dir="2700000" algn="tl" rotWithShape="0">
              <a:srgbClr val="333333">
                <a:alpha val="65000"/>
              </a:srgbClr>
            </a:outerShdw>
          </a:effectLst>
        </p:spPr>
      </p:pic>
      <p:pic>
        <p:nvPicPr>
          <p:cNvPr id="57346" name="Picture 2" descr="Q:\teaching_development\GIS_Workshops\2009_GIS_workshop\Gallipoli_the_first_day_captures\screen_001.jpg"/>
          <p:cNvPicPr>
            <a:picLocks noChangeAspect="1" noChangeArrowheads="1"/>
          </p:cNvPicPr>
          <p:nvPr/>
        </p:nvPicPr>
        <p:blipFill>
          <a:blip r:embed="rId4" cstate="screen"/>
          <a:srcRect/>
          <a:stretch>
            <a:fillRect/>
          </a:stretch>
        </p:blipFill>
        <p:spPr bwMode="auto">
          <a:xfrm>
            <a:off x="150725" y="3342562"/>
            <a:ext cx="3936459" cy="2465483"/>
          </a:xfrm>
          <a:prstGeom prst="rect">
            <a:avLst/>
          </a:prstGeom>
          <a:ln>
            <a:noFill/>
          </a:ln>
          <a:effectLst>
            <a:outerShdw blurRad="292100" dist="139700" dir="2700000" algn="tl" rotWithShape="0">
              <a:srgbClr val="333333">
                <a:alpha val="65000"/>
              </a:srgbClr>
            </a:outerShdw>
          </a:effectLst>
        </p:spPr>
      </p:pic>
      <p:pic>
        <p:nvPicPr>
          <p:cNvPr id="6" name="Picture 2"/>
          <p:cNvPicPr>
            <a:picLocks noChangeAspect="1" noChangeArrowheads="1"/>
          </p:cNvPicPr>
          <p:nvPr/>
        </p:nvPicPr>
        <p:blipFill>
          <a:blip r:embed="rId5" cstate="print"/>
          <a:srcRect/>
          <a:stretch>
            <a:fillRect/>
          </a:stretch>
        </p:blipFill>
        <p:spPr bwMode="auto">
          <a:xfrm>
            <a:off x="0" y="571479"/>
            <a:ext cx="9144000" cy="54896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urist 3-2 D6-7-8-27 house 2.jpg"/>
          <p:cNvPicPr>
            <a:picLocks noChangeAspect="1"/>
          </p:cNvPicPr>
          <p:nvPr/>
        </p:nvPicPr>
        <p:blipFill>
          <a:blip r:embed="rId2" cstate="print"/>
          <a:stretch>
            <a:fillRect/>
          </a:stretch>
        </p:blipFill>
        <p:spPr>
          <a:xfrm>
            <a:off x="0" y="881012"/>
            <a:ext cx="9144000" cy="5095976"/>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eurist 3-2 D6-7-8-27 house 1.jpg"/>
          <p:cNvPicPr>
            <a:picLocks noChangeAspect="1"/>
          </p:cNvPicPr>
          <p:nvPr/>
        </p:nvPicPr>
        <p:blipFill>
          <a:blip r:embed="rId3" cstate="print"/>
          <a:stretch>
            <a:fillRect/>
          </a:stretch>
        </p:blipFill>
        <p:spPr>
          <a:xfrm>
            <a:off x="0" y="881012"/>
            <a:ext cx="9144000" cy="509597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 phase 1-2 MG SS.JPG"/>
          <p:cNvPicPr>
            <a:picLocks noChangeAspect="1"/>
          </p:cNvPicPr>
          <p:nvPr/>
        </p:nvPicPr>
        <p:blipFill>
          <a:blip r:embed="rId3" cstate="print"/>
          <a:stretch>
            <a:fillRect/>
          </a:stretch>
        </p:blipFill>
        <p:spPr>
          <a:xfrm>
            <a:off x="0" y="803980"/>
            <a:ext cx="9144000" cy="5250039"/>
          </a:xfrm>
          <a:prstGeom prst="rect">
            <a:avLst/>
          </a:prstGeom>
        </p:spPr>
      </p:pic>
    </p:spTree>
  </p:cSld>
  <p:clrMapOvr>
    <a:masterClrMapping/>
  </p:clrMapOvr>
  <p:transition spd="med" advClick="0" advTm="500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 phase 3-4 LG.JPG"/>
          <p:cNvPicPr>
            <a:picLocks noChangeAspect="1"/>
          </p:cNvPicPr>
          <p:nvPr/>
        </p:nvPicPr>
        <p:blipFill>
          <a:blip r:embed="rId2" cstate="print"/>
          <a:stretch>
            <a:fillRect/>
          </a:stretch>
        </p:blipFill>
        <p:spPr>
          <a:xfrm>
            <a:off x="0" y="806703"/>
            <a:ext cx="9144000" cy="5244593"/>
          </a:xfrm>
          <a:prstGeom prst="rect">
            <a:avLst/>
          </a:prstGeom>
        </p:spPr>
      </p:pic>
    </p:spTree>
  </p:cSld>
  <p:clrMapOvr>
    <a:masterClrMapping/>
  </p:clrMapOvr>
  <p:transition advClick="0" advTm="500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 phase 5-6 LG II.JPG"/>
          <p:cNvPicPr>
            <a:picLocks noChangeAspect="1"/>
          </p:cNvPicPr>
          <p:nvPr/>
        </p:nvPicPr>
        <p:blipFill>
          <a:blip r:embed="rId2" cstate="print"/>
          <a:stretch>
            <a:fillRect/>
          </a:stretch>
        </p:blipFill>
        <p:spPr>
          <a:xfrm>
            <a:off x="0" y="814872"/>
            <a:ext cx="9144000" cy="5228255"/>
          </a:xfrm>
          <a:prstGeom prst="rect">
            <a:avLst/>
          </a:prstGeom>
        </p:spPr>
      </p:pic>
    </p:spTree>
  </p:cSld>
  <p:clrMapOvr>
    <a:masterClrMapping/>
  </p:clrMapOvr>
  <p:transition advClick="0" advTm="500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 phase 7 LG final.JPG"/>
          <p:cNvPicPr>
            <a:picLocks noChangeAspect="1"/>
          </p:cNvPicPr>
          <p:nvPr/>
        </p:nvPicPr>
        <p:blipFill>
          <a:blip r:embed="rId2" cstate="print"/>
          <a:stretch>
            <a:fillRect/>
          </a:stretch>
        </p:blipFill>
        <p:spPr>
          <a:xfrm>
            <a:off x="0" y="806703"/>
            <a:ext cx="9144000" cy="5244593"/>
          </a:xfrm>
          <a:prstGeom prst="rect">
            <a:avLst/>
          </a:prstGeom>
        </p:spPr>
      </p:pic>
    </p:spTree>
  </p:cSld>
  <p:clrMapOvr>
    <a:masterClrMapping/>
  </p:clrMapOvr>
  <p:transition advClick="0" advTm="500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15 place jug 1.JPG"/>
          <p:cNvPicPr>
            <a:picLocks noChangeAspect="1"/>
          </p:cNvPicPr>
          <p:nvPr/>
        </p:nvPicPr>
        <p:blipFill>
          <a:blip r:embed="rId2" cstate="print"/>
          <a:stretch>
            <a:fillRect/>
          </a:stretch>
        </p:blipFill>
        <p:spPr>
          <a:xfrm>
            <a:off x="0" y="860828"/>
            <a:ext cx="9144000" cy="51363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2800" dirty="0" smtClean="0"/>
              <a:t>Flexible system for defining records, fields, terms, constraints - allows incremental changes</a:t>
            </a:r>
            <a:endParaRPr lang="nl-NL" sz="2800" dirty="0"/>
          </a:p>
        </p:txBody>
      </p:sp>
      <p:pic>
        <p:nvPicPr>
          <p:cNvPr id="5" name="Picture 2"/>
          <p:cNvPicPr>
            <a:picLocks noChangeAspect="1" noChangeArrowheads="1"/>
          </p:cNvPicPr>
          <p:nvPr/>
        </p:nvPicPr>
        <p:blipFill>
          <a:blip r:embed="rId2" cstate="print"/>
          <a:srcRect/>
          <a:stretch>
            <a:fillRect/>
          </a:stretch>
        </p:blipFill>
        <p:spPr bwMode="auto">
          <a:xfrm>
            <a:off x="970692" y="1667119"/>
            <a:ext cx="7315561" cy="4487496"/>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3991706" y="3216488"/>
            <a:ext cx="3939687" cy="3136198"/>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15 place jug 1.JPG"/>
          <p:cNvPicPr>
            <a:picLocks noChangeAspect="1"/>
          </p:cNvPicPr>
          <p:nvPr/>
        </p:nvPicPr>
        <p:blipFill>
          <a:blip r:embed="rId2" cstate="print"/>
          <a:stretch>
            <a:fillRect/>
          </a:stretch>
        </p:blipFill>
        <p:spPr>
          <a:xfrm>
            <a:off x="0" y="860828"/>
            <a:ext cx="9144000" cy="5136343"/>
          </a:xfrm>
          <a:prstGeom prst="rect">
            <a:avLst/>
          </a:prstGeom>
        </p:spPr>
      </p:pic>
      <p:sp>
        <p:nvSpPr>
          <p:cNvPr id="4" name="Oval 3"/>
          <p:cNvSpPr/>
          <p:nvPr/>
        </p:nvSpPr>
        <p:spPr>
          <a:xfrm>
            <a:off x="6786578" y="4000504"/>
            <a:ext cx="285752" cy="142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p:cNvSpPr/>
          <p:nvPr/>
        </p:nvSpPr>
        <p:spPr>
          <a:xfrm>
            <a:off x="1643042" y="2786058"/>
            <a:ext cx="1000132" cy="12144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Arrow Connector 6"/>
          <p:cNvCxnSpPr>
            <a:stCxn id="5" idx="6"/>
          </p:cNvCxnSpPr>
          <p:nvPr/>
        </p:nvCxnSpPr>
        <p:spPr>
          <a:xfrm>
            <a:off x="2643174" y="3393281"/>
            <a:ext cx="4143404" cy="6786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15 place jug 3.JPG"/>
          <p:cNvPicPr>
            <a:picLocks noChangeAspect="1"/>
          </p:cNvPicPr>
          <p:nvPr/>
        </p:nvPicPr>
        <p:blipFill>
          <a:blip r:embed="rId2" cstate="print"/>
          <a:stretch>
            <a:fillRect/>
          </a:stretch>
        </p:blipFill>
        <p:spPr>
          <a:xfrm>
            <a:off x="0" y="988596"/>
            <a:ext cx="9144000" cy="488080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15 artefacts 2519 shoiwng.JPG"/>
          <p:cNvPicPr>
            <a:picLocks noChangeAspect="1"/>
          </p:cNvPicPr>
          <p:nvPr/>
        </p:nvPicPr>
        <p:blipFill>
          <a:blip r:embed="rId3" cstate="print"/>
          <a:stretch>
            <a:fillRect/>
          </a:stretch>
        </p:blipFill>
        <p:spPr>
          <a:xfrm>
            <a:off x="0" y="823451"/>
            <a:ext cx="9144000" cy="5211097"/>
          </a:xfrm>
          <a:prstGeom prst="rect">
            <a:avLst/>
          </a:prstGeom>
        </p:spPr>
      </p:pic>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12 1905 kotyle type and small image in map view.JPG"/>
          <p:cNvPicPr>
            <a:picLocks noChangeAspect="1"/>
          </p:cNvPicPr>
          <p:nvPr/>
        </p:nvPicPr>
        <p:blipFill>
          <a:blip r:embed="rId2" cstate="print"/>
          <a:stretch>
            <a:fillRect/>
          </a:stretch>
        </p:blipFill>
        <p:spPr>
          <a:xfrm>
            <a:off x="0" y="1008209"/>
            <a:ext cx="9144000" cy="4841582"/>
          </a:xfrm>
          <a:prstGeom prst="rect">
            <a:avLst/>
          </a:prstGeom>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 area general kotyle distribution nothing highlighted.JPG"/>
          <p:cNvPicPr>
            <a:picLocks noChangeAspect="1"/>
          </p:cNvPicPr>
          <p:nvPr/>
        </p:nvPicPr>
        <p:blipFill>
          <a:blip r:embed="rId2" cstate="print"/>
          <a:stretch>
            <a:fillRect/>
          </a:stretch>
        </p:blipFill>
        <p:spPr>
          <a:xfrm>
            <a:off x="0" y="991871"/>
            <a:ext cx="9144000" cy="487425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Early horizon 1.JPG"/>
          <p:cNvPicPr>
            <a:picLocks noChangeAspect="1"/>
          </p:cNvPicPr>
          <p:nvPr/>
        </p:nvPicPr>
        <p:blipFill>
          <a:blip r:embed="rId2" cstate="print"/>
          <a:stretch>
            <a:fillRect/>
          </a:stretch>
        </p:blipFill>
        <p:spPr>
          <a:xfrm>
            <a:off x="0" y="840561"/>
            <a:ext cx="9144000" cy="517687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first horizon with deposits and architectural relationships.JPG"/>
          <p:cNvPicPr>
            <a:picLocks noChangeAspect="1"/>
          </p:cNvPicPr>
          <p:nvPr/>
        </p:nvPicPr>
        <p:blipFill>
          <a:blip r:embed="rId2" cstate="print"/>
          <a:stretch>
            <a:fillRect/>
          </a:stretch>
        </p:blipFill>
        <p:spPr>
          <a:xfrm>
            <a:off x="0" y="951025"/>
            <a:ext cx="9144000" cy="4955950"/>
          </a:xfrm>
          <a:prstGeom prst="rect">
            <a:avLst/>
          </a:prstGeom>
        </p:spPr>
      </p:pic>
      <p:sp>
        <p:nvSpPr>
          <p:cNvPr id="3" name="Rounded Rectangle 2"/>
          <p:cNvSpPr/>
          <p:nvPr/>
        </p:nvSpPr>
        <p:spPr>
          <a:xfrm>
            <a:off x="5786446" y="1571612"/>
            <a:ext cx="1071570" cy="1428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early horizon 2.JPG"/>
          <p:cNvPicPr>
            <a:picLocks noChangeAspect="1"/>
          </p:cNvPicPr>
          <p:nvPr/>
        </p:nvPicPr>
        <p:blipFill>
          <a:blip r:embed="rId2" cstate="print"/>
          <a:stretch>
            <a:fillRect/>
          </a:stretch>
        </p:blipFill>
        <p:spPr>
          <a:xfrm>
            <a:off x="0" y="962310"/>
            <a:ext cx="9144000" cy="4933380"/>
          </a:xfrm>
          <a:prstGeom prst="rect">
            <a:avLst/>
          </a:prstGeom>
        </p:spPr>
      </p:pic>
      <p:sp>
        <p:nvSpPr>
          <p:cNvPr id="3" name="Rounded Rectangle 2"/>
          <p:cNvSpPr/>
          <p:nvPr/>
        </p:nvSpPr>
        <p:spPr>
          <a:xfrm>
            <a:off x="5715008" y="4357694"/>
            <a:ext cx="2286016" cy="1428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early horizon geospatial object.JPG"/>
          <p:cNvPicPr>
            <a:picLocks noChangeAspect="1"/>
          </p:cNvPicPr>
          <p:nvPr/>
        </p:nvPicPr>
        <p:blipFill>
          <a:blip r:embed="rId2" cstate="print"/>
          <a:stretch>
            <a:fillRect/>
          </a:stretch>
        </p:blipFill>
        <p:spPr>
          <a:xfrm>
            <a:off x="0" y="849923"/>
            <a:ext cx="9144000" cy="515815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EArly horizon 3.JPG"/>
          <p:cNvPicPr>
            <a:picLocks noChangeAspect="1"/>
          </p:cNvPicPr>
          <p:nvPr/>
        </p:nvPicPr>
        <p:blipFill>
          <a:blip r:embed="rId2" cstate="print"/>
          <a:stretch>
            <a:fillRect/>
          </a:stretch>
        </p:blipFill>
        <p:spPr>
          <a:xfrm>
            <a:off x="0" y="1005486"/>
            <a:ext cx="9144000" cy="48470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AU" smtClean="0"/>
              <a:t>What is Heurist?</a:t>
            </a:r>
          </a:p>
        </p:txBody>
      </p:sp>
      <p:sp>
        <p:nvSpPr>
          <p:cNvPr id="4099" name="Content Placeholder 2"/>
          <p:cNvSpPr>
            <a:spLocks noGrp="1"/>
          </p:cNvSpPr>
          <p:nvPr>
            <p:ph idx="1"/>
          </p:nvPr>
        </p:nvSpPr>
        <p:spPr/>
        <p:txBody>
          <a:bodyPr/>
          <a:lstStyle/>
          <a:p>
            <a:pPr eaLnBrk="1" hangingPunct="1"/>
            <a:r>
              <a:rPr lang="en-AU" dirty="0" smtClean="0">
                <a:solidFill>
                  <a:schemeClr val="bg1">
                    <a:lumMod val="75000"/>
                  </a:schemeClr>
                </a:solidFill>
              </a:rPr>
              <a:t>A generic, abstract, online database tool</a:t>
            </a:r>
          </a:p>
          <a:p>
            <a:pPr eaLnBrk="1" hangingPunct="1"/>
            <a:r>
              <a:rPr lang="en-AU" dirty="0" smtClean="0">
                <a:solidFill>
                  <a:schemeClr val="bg1">
                    <a:lumMod val="75000"/>
                  </a:schemeClr>
                </a:solidFill>
              </a:rPr>
              <a:t>Instant creation of complex multi-user databases</a:t>
            </a:r>
          </a:p>
          <a:p>
            <a:pPr eaLnBrk="1" hangingPunct="1"/>
            <a:r>
              <a:rPr lang="en-AU" dirty="0" smtClean="0">
                <a:solidFill>
                  <a:schemeClr val="bg1">
                    <a:lumMod val="75000"/>
                  </a:schemeClr>
                </a:solidFill>
              </a:rPr>
              <a:t>Flexible system for defining records, fields, terms, constraints - allows incremental changes</a:t>
            </a:r>
          </a:p>
          <a:p>
            <a:pPr eaLnBrk="1" hangingPunct="1"/>
            <a:r>
              <a:rPr lang="en-AU" dirty="0" smtClean="0"/>
              <a:t>Extensive pointer/relationships capabilities for richly linked and annotated databases</a:t>
            </a:r>
          </a:p>
          <a:p>
            <a:pPr eaLnBrk="1" hangingPunct="1"/>
            <a:r>
              <a:rPr lang="en-AU" dirty="0" smtClean="0">
                <a:solidFill>
                  <a:schemeClr val="bg1">
                    <a:lumMod val="75000"/>
                  </a:schemeClr>
                </a:solidFill>
              </a:rPr>
              <a:t>Methods for sharing (internally) and publishing (externally) digital research data</a:t>
            </a:r>
          </a:p>
          <a:p>
            <a:pPr eaLnBrk="1" hangingPunct="1"/>
            <a:r>
              <a:rPr lang="en-AU" dirty="0" smtClean="0">
                <a:solidFill>
                  <a:schemeClr val="bg1">
                    <a:lumMod val="75000"/>
                  </a:schemeClr>
                </a:solidFill>
              </a:rPr>
              <a:t>Output as XML, reports, maps, timelines etc.</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house first occupation horizon.PNG"/>
          <p:cNvPicPr>
            <a:picLocks noChangeAspect="1"/>
          </p:cNvPicPr>
          <p:nvPr/>
        </p:nvPicPr>
        <p:blipFill>
          <a:blip r:embed="rId2" cstate="print"/>
          <a:stretch>
            <a:fillRect/>
          </a:stretch>
        </p:blipFill>
        <p:spPr>
          <a:xfrm>
            <a:off x="0" y="856909"/>
            <a:ext cx="9144000" cy="514418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8 house final occupation horizon.PNG"/>
          <p:cNvPicPr>
            <a:picLocks noChangeAspect="1"/>
          </p:cNvPicPr>
          <p:nvPr/>
        </p:nvPicPr>
        <p:blipFill>
          <a:blip r:embed="rId2" cstate="print"/>
          <a:stretch>
            <a:fillRect/>
          </a:stretch>
        </p:blipFill>
        <p:spPr>
          <a:xfrm>
            <a:off x="0" y="853840"/>
            <a:ext cx="9144000" cy="51503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8 z2 horizon unit w z3 pottry.JPG"/>
          <p:cNvPicPr>
            <a:picLocks noChangeAspect="1"/>
          </p:cNvPicPr>
          <p:nvPr/>
        </p:nvPicPr>
        <p:blipFill>
          <a:blip r:embed="rId2" cstate="print"/>
          <a:stretch>
            <a:fillRect/>
          </a:stretch>
        </p:blipFill>
        <p:spPr>
          <a:xfrm>
            <a:off x="0" y="892330"/>
            <a:ext cx="9144000" cy="507334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8 occuatoin Zagora 3 horizon - Zagora 2 horizon.JPG"/>
          <p:cNvPicPr>
            <a:picLocks noChangeAspect="1"/>
          </p:cNvPicPr>
          <p:nvPr/>
        </p:nvPicPr>
        <p:blipFill>
          <a:blip r:embed="rId2" cstate="print"/>
          <a:stretch>
            <a:fillRect/>
          </a:stretch>
        </p:blipFill>
        <p:spPr>
          <a:xfrm>
            <a:off x="0" y="910572"/>
            <a:ext cx="9144000" cy="503685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 house all  typed pottery.JPG"/>
          <p:cNvPicPr>
            <a:picLocks noChangeAspect="1"/>
          </p:cNvPicPr>
          <p:nvPr/>
        </p:nvPicPr>
        <p:blipFill>
          <a:blip r:embed="rId2" cstate="print"/>
          <a:stretch>
            <a:fillRect/>
          </a:stretch>
        </p:blipFill>
        <p:spPr>
          <a:xfrm>
            <a:off x="0" y="746324"/>
            <a:ext cx="9144000" cy="536535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ttle fragments distribution.JPG"/>
          <p:cNvPicPr>
            <a:picLocks noChangeAspect="1"/>
          </p:cNvPicPr>
          <p:nvPr/>
        </p:nvPicPr>
        <p:blipFill>
          <a:blip r:embed="rId2" cstate="print"/>
          <a:stretch>
            <a:fillRect/>
          </a:stretch>
        </p:blipFill>
        <p:spPr>
          <a:xfrm>
            <a:off x="0" y="690719"/>
            <a:ext cx="9144000" cy="547656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ytra typology JSG type 8 wheelmade.JPG"/>
          <p:cNvPicPr>
            <a:picLocks noChangeAspect="1"/>
          </p:cNvPicPr>
          <p:nvPr/>
        </p:nvPicPr>
        <p:blipFill>
          <a:blip r:embed="rId2" cstate="print"/>
          <a:stretch>
            <a:fillRect/>
          </a:stretch>
        </p:blipFill>
        <p:spPr>
          <a:xfrm>
            <a:off x="0" y="874779"/>
            <a:ext cx="9144000" cy="510844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ypology demo local with multi language glossary.JPG"/>
          <p:cNvPicPr>
            <a:picLocks noChangeAspect="1"/>
          </p:cNvPicPr>
          <p:nvPr/>
        </p:nvPicPr>
        <p:blipFill>
          <a:blip r:embed="rId2" cstate="print"/>
          <a:stretch>
            <a:fillRect/>
          </a:stretch>
        </p:blipFill>
        <p:spPr>
          <a:xfrm>
            <a:off x="0" y="877502"/>
            <a:ext cx="9144000" cy="510299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92 at top Eubioan LG with linked pots of same type.JPG"/>
          <p:cNvPicPr>
            <a:picLocks noChangeAspect="1"/>
          </p:cNvPicPr>
          <p:nvPr/>
        </p:nvPicPr>
        <p:blipFill>
          <a:blip r:embed="rId2" cstate="print"/>
          <a:stretch>
            <a:fillRect/>
          </a:stretch>
        </p:blipFill>
        <p:spPr>
          <a:xfrm>
            <a:off x="0" y="1005486"/>
            <a:ext cx="9144000" cy="484702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92 with footnotes visible lots.JPG"/>
          <p:cNvPicPr>
            <a:picLocks noChangeAspect="1"/>
          </p:cNvPicPr>
          <p:nvPr/>
        </p:nvPicPr>
        <p:blipFill>
          <a:blip r:embed="rId2" cstate="print"/>
          <a:stretch>
            <a:fillRect/>
          </a:stretch>
        </p:blipFill>
        <p:spPr>
          <a:xfrm>
            <a:off x="0" y="1005486"/>
            <a:ext cx="9144000" cy="484702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2800" dirty="0" smtClean="0"/>
              <a:t>Extensive pointer/relationships capabilities for richly linked and annotated databases</a:t>
            </a:r>
            <a:endParaRPr lang="nl-NL" sz="2800" dirty="0"/>
          </a:p>
        </p:txBody>
      </p:sp>
      <p:pic>
        <p:nvPicPr>
          <p:cNvPr id="5" name="Content Placeholder 4"/>
          <p:cNvPicPr>
            <a:picLocks noGrp="1"/>
          </p:cNvPicPr>
          <p:nvPr>
            <p:ph idx="4294967295"/>
          </p:nvPr>
        </p:nvPicPr>
        <p:blipFill>
          <a:blip r:embed="rId2" cstate="print"/>
          <a:srcRect/>
          <a:stretch>
            <a:fillRect/>
          </a:stretch>
        </p:blipFill>
        <p:spPr>
          <a:xfrm>
            <a:off x="508733" y="1724025"/>
            <a:ext cx="2170113" cy="1982788"/>
          </a:xfrm>
          <a:effectLst>
            <a:outerShdw blurRad="292100" dist="139700" dir="2700000" algn="tl" rotWithShape="0">
              <a:srgbClr val="333333">
                <a:alpha val="65000"/>
              </a:srgbClr>
            </a:outerShdw>
          </a:effectLst>
        </p:spPr>
      </p:pic>
      <p:pic>
        <p:nvPicPr>
          <p:cNvPr id="6" name="Picture 2" descr="Q:\documentation\PRESENTATIONS_2007-onwards\2009_11_eresearch_poster\jhsb_annotation.png"/>
          <p:cNvPicPr>
            <a:picLocks noChangeAspect="1" noChangeArrowheads="1"/>
          </p:cNvPicPr>
          <p:nvPr/>
        </p:nvPicPr>
        <p:blipFill>
          <a:blip r:embed="rId3" cstate="print"/>
          <a:srcRect/>
          <a:stretch>
            <a:fillRect/>
          </a:stretch>
        </p:blipFill>
        <p:spPr bwMode="auto">
          <a:xfrm>
            <a:off x="3065707" y="2151429"/>
            <a:ext cx="5524500" cy="3498850"/>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cstate="print"/>
          <a:srcRect/>
          <a:stretch>
            <a:fillRect/>
          </a:stretch>
        </p:blipFill>
        <p:spPr bwMode="auto">
          <a:xfrm>
            <a:off x="551961" y="4262315"/>
            <a:ext cx="2170113" cy="1868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92 greek footnote.JPG"/>
          <p:cNvPicPr>
            <a:picLocks noChangeAspect="1"/>
          </p:cNvPicPr>
          <p:nvPr/>
        </p:nvPicPr>
        <p:blipFill>
          <a:blip r:embed="rId2" cstate="print"/>
          <a:stretch>
            <a:fillRect/>
          </a:stretch>
        </p:blipFill>
        <p:spPr>
          <a:xfrm>
            <a:off x="0" y="1001148"/>
            <a:ext cx="9144000" cy="4855704"/>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otyle.JPG"/>
          <p:cNvPicPr>
            <a:picLocks noChangeAspect="1"/>
          </p:cNvPicPr>
          <p:nvPr/>
        </p:nvPicPr>
        <p:blipFill>
          <a:blip r:embed="rId2" cstate="print"/>
          <a:stretch>
            <a:fillRect/>
          </a:stretch>
        </p:blipFill>
        <p:spPr>
          <a:xfrm>
            <a:off x="0" y="964000"/>
            <a:ext cx="9144000" cy="492999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otyle comparanda distribution.JPG"/>
          <p:cNvPicPr>
            <a:picLocks noChangeAspect="1"/>
          </p:cNvPicPr>
          <p:nvPr/>
        </p:nvPicPr>
        <p:blipFill>
          <a:blip r:embed="rId2" cstate="print"/>
          <a:stretch>
            <a:fillRect/>
          </a:stretch>
        </p:blipFill>
        <p:spPr>
          <a:xfrm>
            <a:off x="0" y="1122577"/>
            <a:ext cx="9144000" cy="4612846"/>
          </a:xfrm>
          <a:prstGeom prst="rect">
            <a:avLst/>
          </a:prstGeom>
        </p:spPr>
      </p:pic>
    </p:spTree>
  </p:cSld>
  <p:clrMapOvr>
    <a:masterClrMapping/>
  </p:clrMapOvr>
</p:sld>
</file>

<file path=ppt/theme/theme1.xml><?xml version="1.0" encoding="utf-8"?>
<a:theme xmlns:a="http://schemas.openxmlformats.org/drawingml/2006/main" name="Ae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ck slide">
  <a:themeElements>
    <a:clrScheme name="black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ck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ck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ck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ck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ck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ck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ck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ck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ck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ck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ck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ck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ck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AeR</Template>
  <TotalTime>5956</TotalTime>
  <Words>1176</Words>
  <Application>Microsoft Office PowerPoint</Application>
  <PresentationFormat>On-screen Show (4:3)</PresentationFormat>
  <Paragraphs>177</Paragraphs>
  <Slides>92</Slides>
  <Notes>19</Notes>
  <HiddenSlides>0</HiddenSlides>
  <MMClips>0</MMClips>
  <ScaleCrop>false</ScaleCrop>
  <HeadingPairs>
    <vt:vector size="4" baseType="variant">
      <vt:variant>
        <vt:lpstr>Theme</vt:lpstr>
      </vt:variant>
      <vt:variant>
        <vt:i4>2</vt:i4>
      </vt:variant>
      <vt:variant>
        <vt:lpstr>Slide Titles</vt:lpstr>
      </vt:variant>
      <vt:variant>
        <vt:i4>92</vt:i4>
      </vt:variant>
    </vt:vector>
  </HeadingPairs>
  <TitlesOfParts>
    <vt:vector size="94" baseType="lpstr">
      <vt:lpstr>AeR</vt:lpstr>
      <vt:lpstr>black slide</vt:lpstr>
      <vt:lpstr>HEURIST: A RICH COLLABORATIVE DATABASE</vt:lpstr>
      <vt:lpstr>What is Heurist?</vt:lpstr>
      <vt:lpstr>A generic, abstract, online database tool</vt:lpstr>
      <vt:lpstr>What is Heurist?</vt:lpstr>
      <vt:lpstr>Instant creation of complex multi-user databases</vt:lpstr>
      <vt:lpstr>What is Heurist?</vt:lpstr>
      <vt:lpstr>Flexible system for defining records, fields, terms, constraints - allows incremental changes</vt:lpstr>
      <vt:lpstr>What is Heurist?</vt:lpstr>
      <vt:lpstr>Extensive pointer/relationships capabilities for richly linked and annotated databases</vt:lpstr>
      <vt:lpstr>DoS annotation interface</vt:lpstr>
      <vt:lpstr>What is Heurist?</vt:lpstr>
      <vt:lpstr>Methods for sharing (internally) and publishing (externally) digital research data</vt:lpstr>
      <vt:lpstr>Slide 13</vt:lpstr>
      <vt:lpstr>What is Heurist?</vt:lpstr>
      <vt:lpstr>Output as XML, reports, maps, timelines etc.</vt:lpstr>
      <vt:lpstr>DoS Lite/Mobile</vt:lpstr>
      <vt:lpstr>The Dictionary of Sydney Mobile</vt:lpstr>
      <vt:lpstr>Heurist underlying SQL structure</vt:lpstr>
      <vt:lpstr>Special features of Heurist</vt:lpstr>
      <vt:lpstr>Relationships + space and time</vt:lpstr>
      <vt:lpstr>Spatio-temporal model using relationships</vt:lpstr>
      <vt:lpstr>Heurist Vsn 3</vt:lpstr>
      <vt:lpstr>Status of Heurist</vt:lpstr>
      <vt:lpstr>SOME IMPLEMENTATIONS</vt:lpstr>
      <vt:lpstr>Digital Harlem 1915-1930</vt:lpstr>
      <vt:lpstr>Gallipoli: The First Day</vt:lpstr>
      <vt:lpstr>Dictionary of Sydney</vt:lpstr>
      <vt:lpstr>Dictionary of Sydney</vt:lpstr>
      <vt:lpstr>Dictionary of Sydney</vt:lpstr>
      <vt:lpstr>Dictionary of Sydney</vt:lpstr>
      <vt:lpstr>Relationships</vt:lpstr>
      <vt:lpstr>Slide 32</vt:lpstr>
      <vt:lpstr>Bali Paintings</vt:lpstr>
      <vt:lpstr>Bali Paintings</vt:lpstr>
      <vt:lpstr>Slide 35</vt:lpstr>
      <vt:lpstr>Slide 36</vt:lpstr>
      <vt:lpstr>Slide 37</vt:lpstr>
      <vt:lpstr>Patrick White Notebooks</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THE ZAGORA DATABASE</vt:lpstr>
      <vt:lpstr>Zagora</vt:lpstr>
      <vt:lpstr>Slide 58</vt:lpstr>
      <vt:lpstr>Slide 59</vt:lpstr>
      <vt:lpstr>Slide 60</vt:lpstr>
      <vt:lpstr>Architectural data in ArcGIS</vt:lpstr>
      <vt:lpstr>Gallipoli: The First Day</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vector>
  </TitlesOfParts>
  <Company>University of Sydney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Andrew Wilson</dc:creator>
  <cp:lastModifiedBy>Andrew</cp:lastModifiedBy>
  <cp:revision>430</cp:revision>
  <dcterms:created xsi:type="dcterms:W3CDTF">2011-05-19T00:44:48Z</dcterms:created>
  <dcterms:modified xsi:type="dcterms:W3CDTF">2012-08-18T23:21:52Z</dcterms:modified>
</cp:coreProperties>
</file>